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tiff" ContentType="image/tif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embedTrueTypeFonts="1" saveSubsetFonts="1">
  <p:sldMasterIdLst>
    <p:sldMasterId id="2147483648" r:id="rId1"/>
  </p:sldMasterIdLst>
  <p:notesMasterIdLst>
    <p:notesMasterId r:id="rId38"/>
  </p:notesMasterIdLst>
  <p:handoutMasterIdLst>
    <p:handoutMasterId r:id="rId39"/>
  </p:handoutMasterIdLst>
  <p:sldIdLst>
    <p:sldId id="1985" r:id="rId2"/>
    <p:sldId id="1756" r:id="rId3"/>
    <p:sldId id="1954" r:id="rId4"/>
    <p:sldId id="1986" r:id="rId5"/>
    <p:sldId id="1955" r:id="rId6"/>
    <p:sldId id="1956" r:id="rId7"/>
    <p:sldId id="1959" r:id="rId8"/>
    <p:sldId id="1994" r:id="rId9"/>
    <p:sldId id="1960" r:id="rId10"/>
    <p:sldId id="1961" r:id="rId11"/>
    <p:sldId id="1958" r:id="rId12"/>
    <p:sldId id="1963" r:id="rId13"/>
    <p:sldId id="1964" r:id="rId14"/>
    <p:sldId id="1965" r:id="rId15"/>
    <p:sldId id="1966" r:id="rId16"/>
    <p:sldId id="1967" r:id="rId17"/>
    <p:sldId id="1995" r:id="rId18"/>
    <p:sldId id="1970" r:id="rId19"/>
    <p:sldId id="1971" r:id="rId20"/>
    <p:sldId id="1972" r:id="rId21"/>
    <p:sldId id="1973" r:id="rId22"/>
    <p:sldId id="1974" r:id="rId23"/>
    <p:sldId id="1975" r:id="rId24"/>
    <p:sldId id="1976" r:id="rId25"/>
    <p:sldId id="1996" r:id="rId26"/>
    <p:sldId id="1987" r:id="rId27"/>
    <p:sldId id="1988" r:id="rId28"/>
    <p:sldId id="1989" r:id="rId29"/>
    <p:sldId id="1990" r:id="rId30"/>
    <p:sldId id="1991" r:id="rId31"/>
    <p:sldId id="1992" r:id="rId32"/>
    <p:sldId id="1993" r:id="rId33"/>
    <p:sldId id="1980" r:id="rId34"/>
    <p:sldId id="1981" r:id="rId35"/>
    <p:sldId id="1997" r:id="rId36"/>
    <p:sldId id="1953" r:id="rId37"/>
  </p:sldIdLst>
  <p:sldSz cx="9906000" cy="6858000" type="A4"/>
  <p:notesSz cx="7010400" cy="9236075"/>
  <p:embeddedFontLst>
    <p:embeddedFont>
      <p:font typeface="Arial Black" panose="020B0A04020102020204" pitchFamily="34" charset="0"/>
      <p:bold r:id="rId40"/>
    </p:embeddedFont>
    <p:embeddedFont>
      <p:font typeface="Yet R" panose="020B0604020202020204" charset="-127"/>
      <p:regular r:id="rId41"/>
    </p:embeddedFont>
    <p:embeddedFont>
      <p:font typeface="바탕" panose="02030600000101010101" pitchFamily="18" charset="-127"/>
      <p:regular r:id="rId42"/>
    </p:embeddedFont>
    <p:embeddedFont>
      <p:font typeface="Yet R" panose="020B0604020202020204" charset="-127"/>
      <p:regular r:id="rId41"/>
    </p:embeddedFont>
    <p:embeddedFont>
      <p:font typeface="나눔고딕" panose="020B0604020202020204" charset="-127"/>
      <p:regular r:id="rId43"/>
      <p:bold r:id="rId44"/>
    </p:embeddedFont>
    <p:embeddedFont>
      <p:font typeface="굴림" panose="020B0600000101010101" pitchFamily="34" charset="-127"/>
      <p:regular r:id="rId45"/>
    </p:embeddedFont>
    <p:embeddedFont>
      <p:font typeface="맑은 고딕" panose="020B0503020000020004" pitchFamily="34" charset="-127"/>
      <p:regular r:id="rId46"/>
      <p:bold r:id="rId47"/>
    </p:embeddedFont>
    <p:embeddedFont>
      <p:font typeface="나눔고딕 Bold" panose="020B0604020202020204" charset="-127"/>
      <p:bold r:id="rId48"/>
    </p:embeddedFont>
  </p:embeddedFontLst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sz="1200" b="1" kern="1200">
        <a:solidFill>
          <a:schemeClr val="tx1"/>
        </a:solidFill>
        <a:latin typeface="Arial" charset="0"/>
        <a:ea typeface="굴림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sz="1200" b="1" kern="1200">
        <a:solidFill>
          <a:schemeClr val="tx1"/>
        </a:solidFill>
        <a:latin typeface="Arial" charset="0"/>
        <a:ea typeface="굴림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sz="1200" b="1" kern="1200">
        <a:solidFill>
          <a:schemeClr val="tx1"/>
        </a:solidFill>
        <a:latin typeface="Arial" charset="0"/>
        <a:ea typeface="굴림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sz="1200" b="1" kern="1200">
        <a:solidFill>
          <a:schemeClr val="tx1"/>
        </a:solidFill>
        <a:latin typeface="Arial" charset="0"/>
        <a:ea typeface="굴림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sz="1200" b="1" kern="1200">
        <a:solidFill>
          <a:schemeClr val="tx1"/>
        </a:solidFill>
        <a:latin typeface="Arial" charset="0"/>
        <a:ea typeface="굴림" charset="-127"/>
        <a:cs typeface="+mn-cs"/>
      </a:defRPr>
    </a:lvl5pPr>
    <a:lvl6pPr marL="2286000" algn="l" defTabSz="914400" rtl="0" eaLnBrk="1" latinLnBrk="1" hangingPunct="1">
      <a:defRPr kumimoji="1" sz="1200" b="1" kern="1200">
        <a:solidFill>
          <a:schemeClr val="tx1"/>
        </a:solidFill>
        <a:latin typeface="Arial" charset="0"/>
        <a:ea typeface="굴림" charset="-127"/>
        <a:cs typeface="+mn-cs"/>
      </a:defRPr>
    </a:lvl6pPr>
    <a:lvl7pPr marL="2743200" algn="l" defTabSz="914400" rtl="0" eaLnBrk="1" latinLnBrk="1" hangingPunct="1">
      <a:defRPr kumimoji="1" sz="1200" b="1" kern="1200">
        <a:solidFill>
          <a:schemeClr val="tx1"/>
        </a:solidFill>
        <a:latin typeface="Arial" charset="0"/>
        <a:ea typeface="굴림" charset="-127"/>
        <a:cs typeface="+mn-cs"/>
      </a:defRPr>
    </a:lvl7pPr>
    <a:lvl8pPr marL="3200400" algn="l" defTabSz="914400" rtl="0" eaLnBrk="1" latinLnBrk="1" hangingPunct="1">
      <a:defRPr kumimoji="1" sz="1200" b="1" kern="1200">
        <a:solidFill>
          <a:schemeClr val="tx1"/>
        </a:solidFill>
        <a:latin typeface="Arial" charset="0"/>
        <a:ea typeface="굴림" charset="-127"/>
        <a:cs typeface="+mn-cs"/>
      </a:defRPr>
    </a:lvl8pPr>
    <a:lvl9pPr marL="3657600" algn="l" defTabSz="914400" rtl="0" eaLnBrk="1" latinLnBrk="1" hangingPunct="1">
      <a:defRPr kumimoji="1" sz="1200" b="1" kern="1200">
        <a:solidFill>
          <a:schemeClr val="tx1"/>
        </a:solidFill>
        <a:latin typeface="Arial" charset="0"/>
        <a:ea typeface="굴림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4">
          <p15:clr>
            <a:srgbClr val="A4A3A4"/>
          </p15:clr>
        </p15:guide>
        <p15:guide id="2" orient="horz" pos="520">
          <p15:clr>
            <a:srgbClr val="A4A3A4"/>
          </p15:clr>
        </p15:guide>
        <p15:guide id="3" orient="horz" pos="3807">
          <p15:clr>
            <a:srgbClr val="A4A3A4"/>
          </p15:clr>
        </p15:guide>
        <p15:guide id="4" pos="3231">
          <p15:clr>
            <a:srgbClr val="A4A3A4"/>
          </p15:clr>
        </p15:guide>
        <p15:guide id="5" pos="357">
          <p15:clr>
            <a:srgbClr val="A4A3A4"/>
          </p15:clr>
        </p15:guide>
        <p15:guide id="6" pos="6143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10" userDrawn="1">
          <p15:clr>
            <a:srgbClr val="A4A3A4"/>
          </p15:clr>
        </p15:guide>
        <p15:guide id="2" pos="2209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66FF"/>
    <a:srgbClr val="9999FF"/>
    <a:srgbClr val="FF9933"/>
    <a:srgbClr val="E5E5E5"/>
    <a:srgbClr val="FB9205"/>
    <a:srgbClr val="99FF66"/>
    <a:srgbClr val="3770B9"/>
    <a:srgbClr val="FF3300"/>
    <a:srgbClr val="333333"/>
    <a:srgbClr val="99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99" autoAdjust="0"/>
    <p:restoredTop sz="99571" autoAdjust="0"/>
  </p:normalViewPr>
  <p:slideViewPr>
    <p:cSldViewPr snapToGrid="0">
      <p:cViewPr varScale="1">
        <p:scale>
          <a:sx n="115" d="100"/>
          <a:sy n="115" d="100"/>
        </p:scale>
        <p:origin x="108" y="162"/>
      </p:cViewPr>
      <p:guideLst>
        <p:guide orient="horz" pos="434"/>
        <p:guide orient="horz" pos="520"/>
        <p:guide orient="horz" pos="3807"/>
        <p:guide pos="3231"/>
        <p:guide pos="357"/>
        <p:guide pos="614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-6042"/>
    </p:cViewPr>
  </p:sorterViewPr>
  <p:notesViewPr>
    <p:cSldViewPr snapToGrid="0">
      <p:cViewPr varScale="1">
        <p:scale>
          <a:sx n="62" d="100"/>
          <a:sy n="62" d="100"/>
        </p:scale>
        <p:origin x="-3336" y="-72"/>
      </p:cViewPr>
      <p:guideLst>
        <p:guide orient="horz" pos="2910"/>
        <p:guide pos="2209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46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5.fntdata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4.fntdata"/><Relationship Id="rId48" Type="http://schemas.openxmlformats.org/officeDocument/2006/relationships/font" Target="fonts/font9.fntdata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4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3" y="2"/>
            <a:ext cx="3035447" cy="4607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233" tIns="0" rIns="19233" bIns="0" numCol="1" anchor="t" anchorCtr="0" compatLnSpc="1">
            <a:prstTxWarp prst="textNoShape">
              <a:avLst/>
            </a:prstTxWarp>
          </a:bodyPr>
          <a:lstStyle>
            <a:lvl1pPr algn="l" defTabSz="921978" eaLnBrk="0" latinLnBrk="0" hangingPunct="0">
              <a:defRPr sz="1000" b="0" i="1">
                <a:latin typeface="Arial" charset="0"/>
                <a:ea typeface="굴림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74953" y="2"/>
            <a:ext cx="3035447" cy="4607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233" tIns="0" rIns="19233" bIns="0" numCol="1" anchor="t" anchorCtr="0" compatLnSpc="1">
            <a:prstTxWarp prst="textNoShape">
              <a:avLst/>
            </a:prstTxWarp>
          </a:bodyPr>
          <a:lstStyle>
            <a:lvl1pPr algn="r" defTabSz="921978" eaLnBrk="0" latinLnBrk="0" hangingPunct="0">
              <a:defRPr sz="1000" b="0" i="1">
                <a:latin typeface="Arial" charset="0"/>
                <a:ea typeface="굴림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3" y="8775307"/>
            <a:ext cx="3035447" cy="4607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233" tIns="0" rIns="19233" bIns="0" numCol="1" anchor="b" anchorCtr="0" compatLnSpc="1">
            <a:prstTxWarp prst="textNoShape">
              <a:avLst/>
            </a:prstTxWarp>
          </a:bodyPr>
          <a:lstStyle>
            <a:lvl1pPr algn="l" defTabSz="921978" eaLnBrk="0" latinLnBrk="0" hangingPunct="0">
              <a:defRPr sz="1000" b="0" i="1">
                <a:latin typeface="Arial" charset="0"/>
                <a:ea typeface="굴림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74953" y="8775307"/>
            <a:ext cx="3035447" cy="4607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233" tIns="0" rIns="19233" bIns="0" numCol="1" anchor="b" anchorCtr="0" compatLnSpc="1">
            <a:prstTxWarp prst="textNoShape">
              <a:avLst/>
            </a:prstTxWarp>
          </a:bodyPr>
          <a:lstStyle>
            <a:lvl1pPr algn="r" defTabSz="921978" eaLnBrk="0" latinLnBrk="0" hangingPunct="0">
              <a:defRPr sz="1000" b="0" i="1">
                <a:latin typeface="Arial" charset="0"/>
                <a:ea typeface="굴림" charset="-127"/>
              </a:defRPr>
            </a:lvl1pPr>
          </a:lstStyle>
          <a:p>
            <a:pPr>
              <a:defRPr/>
            </a:pPr>
            <a:fld id="{CB299EC1-DCD8-4B1C-BD70-6521333B4DAF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3078" name="Rectangle 6"/>
          <p:cNvSpPr>
            <a:spLocks noChangeArrowheads="1"/>
          </p:cNvSpPr>
          <p:nvPr/>
        </p:nvSpPr>
        <p:spPr bwMode="auto">
          <a:xfrm>
            <a:off x="3131220" y="8795981"/>
            <a:ext cx="766321" cy="256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8149" tIns="44878" rIns="88149" bIns="44878">
            <a:spAutoFit/>
          </a:bodyPr>
          <a:lstStyle/>
          <a:p>
            <a:pPr algn="ctr" defTabSz="874124" eaLnBrk="0" latinLnBrk="0" hangingPunct="0">
              <a:lnSpc>
                <a:spcPct val="90000"/>
              </a:lnSpc>
              <a:defRPr/>
            </a:pPr>
            <a:r>
              <a:rPr lang="en-US" altLang="ko-KR" b="0" dirty="0"/>
              <a:t>Page </a:t>
            </a:r>
            <a:fld id="{49EF1347-4B2F-43F9-8979-C0F86A86ED66}" type="slidenum">
              <a:rPr lang="en-US" altLang="ko-KR" b="0"/>
              <a:pPr algn="ctr" defTabSz="874124" eaLnBrk="0" latinLnBrk="0" hangingPunct="0">
                <a:lnSpc>
                  <a:spcPct val="90000"/>
                </a:lnSpc>
                <a:defRPr/>
              </a:pPr>
              <a:t>‹#›</a:t>
            </a:fld>
            <a:endParaRPr lang="en-US" altLang="ko-KR" b="0" dirty="0"/>
          </a:p>
        </p:txBody>
      </p:sp>
    </p:spTree>
    <p:extLst>
      <p:ext uri="{BB962C8B-B14F-4D97-AF65-F5344CB8AC3E}">
        <p14:creationId xmlns:p14="http://schemas.microsoft.com/office/powerpoint/2010/main" val="1108254389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3" y="2"/>
            <a:ext cx="3035447" cy="4607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233" tIns="0" rIns="19233" bIns="0" numCol="1" anchor="t" anchorCtr="0" compatLnSpc="1">
            <a:prstTxWarp prst="textNoShape">
              <a:avLst/>
            </a:prstTxWarp>
          </a:bodyPr>
          <a:lstStyle>
            <a:lvl1pPr algn="l" defTabSz="921978" eaLnBrk="0" latinLnBrk="0" hangingPunct="0">
              <a:defRPr sz="1000" b="0" i="1">
                <a:latin typeface="Arial" charset="0"/>
                <a:ea typeface="굴림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74953" y="2"/>
            <a:ext cx="3035447" cy="4607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233" tIns="0" rIns="19233" bIns="0" numCol="1" anchor="t" anchorCtr="0" compatLnSpc="1">
            <a:prstTxWarp prst="textNoShape">
              <a:avLst/>
            </a:prstTxWarp>
          </a:bodyPr>
          <a:lstStyle>
            <a:lvl1pPr algn="r" defTabSz="921978" eaLnBrk="0" latinLnBrk="0" hangingPunct="0">
              <a:defRPr sz="1000" b="0" i="1">
                <a:latin typeface="Arial" charset="0"/>
                <a:ea typeface="굴림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3" y="8775307"/>
            <a:ext cx="3035447" cy="4607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233" tIns="0" rIns="19233" bIns="0" numCol="1" anchor="b" anchorCtr="0" compatLnSpc="1">
            <a:prstTxWarp prst="textNoShape">
              <a:avLst/>
            </a:prstTxWarp>
          </a:bodyPr>
          <a:lstStyle>
            <a:lvl1pPr algn="l" defTabSz="921978" eaLnBrk="0" latinLnBrk="0" hangingPunct="0">
              <a:defRPr sz="1000" b="0" i="1">
                <a:latin typeface="Arial" charset="0"/>
                <a:ea typeface="굴림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4953" y="8775307"/>
            <a:ext cx="3035447" cy="4607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233" tIns="0" rIns="19233" bIns="0" numCol="1" anchor="b" anchorCtr="0" compatLnSpc="1">
            <a:prstTxWarp prst="textNoShape">
              <a:avLst/>
            </a:prstTxWarp>
          </a:bodyPr>
          <a:lstStyle>
            <a:lvl1pPr algn="r" defTabSz="921978" eaLnBrk="0" latinLnBrk="0" hangingPunct="0">
              <a:defRPr sz="1000" b="0" i="1">
                <a:latin typeface="Arial" charset="0"/>
                <a:ea typeface="굴림" charset="-127"/>
              </a:defRPr>
            </a:lvl1pPr>
          </a:lstStyle>
          <a:p>
            <a:pPr>
              <a:defRPr/>
            </a:pPr>
            <a:fld id="{4ECF5037-D4F7-4F5D-BAC7-DB4E84F217E5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2054" name="Rectangle 6"/>
          <p:cNvSpPr>
            <a:spLocks noChangeArrowheads="1"/>
          </p:cNvSpPr>
          <p:nvPr/>
        </p:nvSpPr>
        <p:spPr bwMode="auto">
          <a:xfrm>
            <a:off x="3131220" y="8795981"/>
            <a:ext cx="766321" cy="256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8149" tIns="44878" rIns="88149" bIns="44878">
            <a:spAutoFit/>
          </a:bodyPr>
          <a:lstStyle/>
          <a:p>
            <a:pPr algn="ctr" defTabSz="874124" eaLnBrk="0" latinLnBrk="0" hangingPunct="0">
              <a:lnSpc>
                <a:spcPct val="90000"/>
              </a:lnSpc>
              <a:defRPr/>
            </a:pPr>
            <a:r>
              <a:rPr lang="en-US" altLang="ko-KR" b="0" dirty="0"/>
              <a:t>Page </a:t>
            </a:r>
            <a:fld id="{964B72B7-4934-4A88-A695-A4EEADAB3665}" type="slidenum">
              <a:rPr lang="en-US" altLang="ko-KR" b="0"/>
              <a:pPr algn="ctr" defTabSz="874124" eaLnBrk="0" latinLnBrk="0" hangingPunct="0">
                <a:lnSpc>
                  <a:spcPct val="90000"/>
                </a:lnSpc>
                <a:defRPr/>
              </a:pPr>
              <a:t>‹#›</a:t>
            </a:fld>
            <a:endParaRPr lang="en-US" altLang="ko-KR" b="0" dirty="0"/>
          </a:p>
        </p:txBody>
      </p:sp>
      <p:sp>
        <p:nvSpPr>
          <p:cNvPr id="22535" name="Rectangle 7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004888" y="693738"/>
            <a:ext cx="5003800" cy="346392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</p:sp>
      <p:sp>
        <p:nvSpPr>
          <p:cNvPr id="2056" name="Rectangle 8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31162" y="4387657"/>
            <a:ext cx="5148080" cy="41557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58" tIns="46479" rIns="92958" bIns="4647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 noProof="0"/>
              <a:t>Body Text</a:t>
            </a:r>
          </a:p>
          <a:p>
            <a:pPr lvl="1"/>
            <a:r>
              <a:rPr lang="en-US" altLang="ko-KR" noProof="0"/>
              <a:t>Second Level</a:t>
            </a:r>
          </a:p>
          <a:p>
            <a:pPr lvl="2"/>
            <a:r>
              <a:rPr lang="en-US" altLang="ko-KR" noProof="0"/>
              <a:t>Third Level</a:t>
            </a:r>
          </a:p>
          <a:p>
            <a:pPr lvl="3"/>
            <a:r>
              <a:rPr lang="en-US" altLang="ko-KR" noProof="0"/>
              <a:t>Fourth Level</a:t>
            </a:r>
          </a:p>
          <a:p>
            <a:pPr lvl="4"/>
            <a:r>
              <a:rPr lang="en-US" altLang="ko-KR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03830990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lnSpc>
        <a:spcPct val="90000"/>
      </a:lnSpc>
      <a:spcBef>
        <a:spcPct val="4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굴림" charset="-127"/>
        <a:cs typeface="+mn-cs"/>
      </a:defRPr>
    </a:lvl1pPr>
    <a:lvl2pPr marL="457200" algn="l" rtl="0" eaLnBrk="0" fontAlgn="base" hangingPunct="0">
      <a:lnSpc>
        <a:spcPct val="90000"/>
      </a:lnSpc>
      <a:spcBef>
        <a:spcPct val="4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굴림" charset="-127"/>
        <a:cs typeface="+mn-cs"/>
      </a:defRPr>
    </a:lvl2pPr>
    <a:lvl3pPr marL="914400" algn="l" rtl="0" eaLnBrk="0" fontAlgn="base" hangingPunct="0">
      <a:lnSpc>
        <a:spcPct val="90000"/>
      </a:lnSpc>
      <a:spcBef>
        <a:spcPct val="4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굴림" charset="-127"/>
        <a:cs typeface="+mn-cs"/>
      </a:defRPr>
    </a:lvl3pPr>
    <a:lvl4pPr marL="1371600" algn="l" rtl="0" eaLnBrk="0" fontAlgn="base" hangingPunct="0">
      <a:lnSpc>
        <a:spcPct val="90000"/>
      </a:lnSpc>
      <a:spcBef>
        <a:spcPct val="4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굴림" charset="-127"/>
        <a:cs typeface="+mn-cs"/>
      </a:defRPr>
    </a:lvl4pPr>
    <a:lvl5pPr marL="1828800" algn="l" rtl="0" eaLnBrk="0" fontAlgn="base" hangingPunct="0">
      <a:lnSpc>
        <a:spcPct val="90000"/>
      </a:lnSpc>
      <a:spcBef>
        <a:spcPct val="4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굴림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02969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332" name="Rectangle 4"/>
          <p:cNvSpPr>
            <a:spLocks noGrp="1" noChangeArrowheads="1"/>
          </p:cNvSpPr>
          <p:nvPr>
            <p:ph type="ctrTitle"/>
          </p:nvPr>
        </p:nvSpPr>
        <p:spPr>
          <a:xfrm>
            <a:off x="446091" y="2763596"/>
            <a:ext cx="9017066" cy="585418"/>
          </a:xfrm>
        </p:spPr>
        <p:txBody>
          <a:bodyPr wrap="square" lIns="92075" tIns="46038" rIns="92075" bIns="46038">
            <a:spAutoFit/>
          </a:bodyPr>
          <a:lstStyle>
            <a:lvl1pPr algn="ctr">
              <a:spcBef>
                <a:spcPct val="25000"/>
              </a:spcBef>
              <a:spcAft>
                <a:spcPct val="25000"/>
              </a:spcAft>
              <a:buClr>
                <a:schemeClr val="tx1"/>
              </a:buClr>
              <a:buFont typeface="Wingdings" pitchFamily="2" charset="2"/>
              <a:buNone/>
              <a:defRPr sz="3200" b="0">
                <a:solidFill>
                  <a:schemeClr val="tx1"/>
                </a:solidFill>
                <a:latin typeface="Arial" panose="020B0604020202020204" pitchFamily="34" charset="0"/>
                <a:ea typeface="휴먼옛체" pitchFamily="18" charset="-127"/>
                <a:cs typeface="Arial" panose="020B0604020202020204" pitchFamily="34" charset="0"/>
              </a:defRPr>
            </a:lvl1pPr>
          </a:lstStyle>
          <a:p>
            <a:r>
              <a:rPr lang="ko-KR" altLang="en-US" dirty="0"/>
              <a:t>마스터 제목 유형을 편집하려면 누르십시오</a:t>
            </a:r>
            <a:r>
              <a:rPr lang="en-US" altLang="ko-KR" dirty="0"/>
              <a:t>.</a:t>
            </a:r>
          </a:p>
        </p:txBody>
      </p:sp>
      <p:sp>
        <p:nvSpPr>
          <p:cNvPr id="355333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1487524" y="3417528"/>
            <a:ext cx="6934200" cy="462307"/>
          </a:xfrm>
        </p:spPr>
        <p:txBody>
          <a:bodyPr lIns="92075" tIns="46038" rIns="92075" bIns="46038">
            <a:spAutoFit/>
          </a:bodyPr>
          <a:lstStyle>
            <a:lvl1pPr marL="0" indent="0" algn="ctr" latinLnBrk="1">
              <a:buNone/>
              <a:defRPr sz="2000" b="0" i="0">
                <a:latin typeface="Arial" panose="020B0604020202020204" pitchFamily="34" charset="0"/>
                <a:ea typeface="휴먼옛체" pitchFamily="18" charset="-127"/>
                <a:cs typeface="Arial" panose="020B0604020202020204" pitchFamily="34" charset="0"/>
              </a:defRPr>
            </a:lvl1pPr>
          </a:lstStyle>
          <a:p>
            <a:r>
              <a:rPr lang="ko-KR" altLang="en-US" dirty="0"/>
              <a:t>마스터 부제목 유형 편집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21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- </a:t>
            </a:r>
            <a:fld id="{ACD1FCA4-4C7F-48C8-9AA8-0C149BFBE9D3}" type="slidenum">
              <a:rPr lang="en-US" altLang="ko-KR"/>
              <a:pPr>
                <a:defRPr/>
              </a:pPr>
              <a:t>‹#›</a:t>
            </a:fld>
            <a:r>
              <a:rPr lang="en-US" altLang="ko-KR"/>
              <a:t> -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243763" y="76201"/>
            <a:ext cx="2284412" cy="441007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388939" y="76201"/>
            <a:ext cx="6702424" cy="441007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21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- </a:t>
            </a:r>
            <a:fld id="{C68A2032-445D-4888-9001-F4F93A153A66}" type="slidenum">
              <a:rPr lang="en-US" altLang="ko-KR"/>
              <a:pPr>
                <a:defRPr/>
              </a:pPr>
              <a:t>‹#›</a:t>
            </a:fld>
            <a:r>
              <a:rPr lang="en-US" altLang="ko-KR"/>
              <a:t> -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preserve="1">
  <p:cSld name="제목 및 텍스트/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88939" y="76200"/>
            <a:ext cx="6162675" cy="5175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half" idx="1"/>
          </p:nvPr>
        </p:nvSpPr>
        <p:spPr>
          <a:xfrm>
            <a:off x="388938" y="769939"/>
            <a:ext cx="9139237" cy="1781175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388938" y="2703513"/>
            <a:ext cx="9139237" cy="1782762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Rectangle 21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- </a:t>
            </a:r>
            <a:fld id="{4E5C4764-5BE1-48C7-8812-ED16CA670F1B}" type="slidenum">
              <a:rPr lang="en-US" altLang="ko-KR"/>
              <a:pPr>
                <a:defRPr/>
              </a:pPr>
              <a:t>‹#›</a:t>
            </a:fld>
            <a:r>
              <a:rPr lang="en-US" altLang="ko-KR"/>
              <a:t> -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Arial Black" panose="020B0A04020102020204" pitchFamily="34" charset="0"/>
                <a:cs typeface="Times New Roman" panose="02020603050405020304" pitchFamily="18" charset="0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17475" indent="-117475">
              <a:defRPr sz="1400" b="1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cs typeface="Times New Roman" pitchFamily="18" charset="0"/>
              </a:defRPr>
            </a:lvl1pPr>
            <a:lvl2pPr marL="190500" indent="149225">
              <a:defRPr sz="1400" b="1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cs typeface="Times New Roman" pitchFamily="18" charset="0"/>
              </a:defRPr>
            </a:lvl2pPr>
            <a:lvl3pPr marL="744538" indent="-169863">
              <a:defRPr sz="1400" b="1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cs typeface="Times New Roman" pitchFamily="18" charset="0"/>
              </a:defRPr>
            </a:lvl3pPr>
            <a:lvl4pPr>
              <a:defRPr sz="1400" b="1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cs typeface="Times New Roman" pitchFamily="18" charset="0"/>
              </a:defRPr>
            </a:lvl4pPr>
            <a:lvl5pPr>
              <a:defRPr sz="1400" b="1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cs typeface="Times New Roman" pitchFamily="18" charset="0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Rectangle 21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- </a:t>
            </a:r>
            <a:fld id="{CA2352BB-55DD-448D-A8C3-D207F404F17D}" type="slidenum">
              <a:rPr lang="en-US" altLang="ko-KR"/>
              <a:pPr>
                <a:defRPr/>
              </a:pPr>
              <a:t>‹#›</a:t>
            </a:fld>
            <a:r>
              <a:rPr lang="en-US" altLang="ko-KR"/>
              <a:t> -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2638" y="4406901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2638" y="2906714"/>
            <a:ext cx="84201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Rectangle 21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- </a:t>
            </a:r>
            <a:fld id="{DB3B7ECF-8B82-45C2-B4D1-5EC6E1709151}" type="slidenum">
              <a:rPr lang="en-US" altLang="ko-KR"/>
              <a:pPr>
                <a:defRPr/>
              </a:pPr>
              <a:t>‹#›</a:t>
            </a:fld>
            <a:r>
              <a:rPr lang="en-US" altLang="ko-KR"/>
              <a:t> -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388939" y="769939"/>
            <a:ext cx="4492625" cy="37163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33962" y="769939"/>
            <a:ext cx="4494213" cy="37163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Rectangle 21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- </a:t>
            </a:r>
            <a:fld id="{4DF5B9D6-5BF6-41CD-A3D6-F487B5B4B92F}" type="slidenum">
              <a:rPr lang="en-US" altLang="ko-KR"/>
              <a:pPr>
                <a:defRPr/>
              </a:pPr>
              <a:t>‹#›</a:t>
            </a:fld>
            <a:r>
              <a:rPr lang="en-US" altLang="ko-KR"/>
              <a:t> -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1" y="1535113"/>
            <a:ext cx="437673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5301" y="2174875"/>
            <a:ext cx="437673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32375" y="1535113"/>
            <a:ext cx="437832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32375" y="2174875"/>
            <a:ext cx="437832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Rectangle 21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- </a:t>
            </a:r>
            <a:fld id="{C8E1C54B-FE6D-4C97-88E1-AC911493D8F8}" type="slidenum">
              <a:rPr lang="en-US" altLang="ko-KR"/>
              <a:pPr>
                <a:defRPr/>
              </a:pPr>
              <a:t>‹#›</a:t>
            </a:fld>
            <a:r>
              <a:rPr lang="en-US" altLang="ko-KR"/>
              <a:t> -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88938" y="76200"/>
            <a:ext cx="7595002" cy="517525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lang="ko-KR" altLang="en-US" dirty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ko-KR" altLang="en-US" dirty="0"/>
              <a:t>마스터 제목 스타일 편집</a:t>
            </a:r>
          </a:p>
        </p:txBody>
      </p:sp>
      <p:sp>
        <p:nvSpPr>
          <p:cNvPr id="3" name="Rectangle 21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altLang="ko-KR" smtClean="0"/>
              <a:t>- </a:t>
            </a:r>
            <a:fld id="{5582284B-5FC9-4F04-A21C-87CF94294A74}" type="slidenum">
              <a:rPr lang="en-US" altLang="ko-KR" smtClean="0"/>
              <a:pPr>
                <a:defRPr/>
              </a:pPr>
              <a:t>‹#›</a:t>
            </a:fld>
            <a:r>
              <a:rPr lang="en-US" altLang="ko-KR" smtClean="0"/>
              <a:t> -</a:t>
            </a:r>
            <a:endParaRPr lang="en-US" altLang="ko-KR"/>
          </a:p>
        </p:txBody>
      </p:sp>
      <p:sp>
        <p:nvSpPr>
          <p:cNvPr id="4" name="Line 20"/>
          <p:cNvSpPr>
            <a:spLocks noChangeShapeType="1"/>
          </p:cNvSpPr>
          <p:nvPr userDrawn="1"/>
        </p:nvSpPr>
        <p:spPr bwMode="auto">
          <a:xfrm>
            <a:off x="388938" y="682625"/>
            <a:ext cx="9139237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ko-KR" alt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AutoShape 32" descr="50%"/>
          <p:cNvSpPr>
            <a:spLocks noChangeArrowheads="1"/>
          </p:cNvSpPr>
          <p:nvPr userDrawn="1"/>
        </p:nvSpPr>
        <p:spPr bwMode="auto">
          <a:xfrm>
            <a:off x="302620" y="193344"/>
            <a:ext cx="69850" cy="344488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 w="9525" algn="ctr">
            <a:noFill/>
            <a:round/>
            <a:headEnd/>
            <a:tailEnd/>
          </a:ln>
        </p:spPr>
        <p:txBody>
          <a:bodyPr wrap="none" lIns="36000" tIns="36000" rIns="36000" bIns="36000" anchor="ctr"/>
          <a:lstStyle/>
          <a:p>
            <a:pPr algn="ctr" eaLnBrk="1" latin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ko-KR" altLang="en-US" sz="1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1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- </a:t>
            </a:r>
            <a:fld id="{C1257D3D-4E15-4FAC-9F51-0687845BE7B1}" type="slidenum">
              <a:rPr lang="en-US" altLang="ko-KR"/>
              <a:pPr>
                <a:defRPr/>
              </a:pPr>
              <a:t>‹#›</a:t>
            </a:fld>
            <a:r>
              <a:rPr lang="en-US" altLang="ko-KR"/>
              <a:t> -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138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3500" y="273051"/>
            <a:ext cx="553720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95300" y="1435101"/>
            <a:ext cx="3259138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Rectangle 21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- </a:t>
            </a:r>
            <a:fld id="{DF37799E-5072-4EFE-8EA3-664180A58CB7}" type="slidenum">
              <a:rPr lang="en-US" altLang="ko-KR"/>
              <a:pPr>
                <a:defRPr/>
              </a:pPr>
              <a:t>‹#›</a:t>
            </a:fld>
            <a:r>
              <a:rPr lang="en-US" altLang="ko-KR"/>
              <a:t> -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1512" y="4800600"/>
            <a:ext cx="59436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512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512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Rectangle 21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- </a:t>
            </a:r>
            <a:fld id="{BB208024-65B1-4DA7-8343-ABFA1F9C5C60}" type="slidenum">
              <a:rPr lang="en-US" altLang="ko-KR"/>
              <a:pPr>
                <a:defRPr/>
              </a:pPr>
              <a:t>‹#›</a:t>
            </a:fld>
            <a:r>
              <a:rPr lang="en-US" altLang="ko-KR"/>
              <a:t> -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Rectangle 21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522663" y="6575426"/>
            <a:ext cx="2895600" cy="155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US" altLang="ko-KR" dirty="0"/>
              <a:t>- </a:t>
            </a:r>
            <a:fld id="{BC5EC00A-1191-47BC-844B-B915E1C5D6FE}" type="slidenum">
              <a:rPr lang="en-US" altLang="ko-KR" smtClean="0"/>
              <a:pPr>
                <a:defRPr/>
              </a:pPr>
              <a:t>‹#›</a:t>
            </a:fld>
            <a:r>
              <a:rPr lang="en-US" altLang="ko-KR" dirty="0"/>
              <a:t> -</a:t>
            </a:r>
          </a:p>
        </p:txBody>
      </p:sp>
      <p:sp>
        <p:nvSpPr>
          <p:cNvPr id="2052" name="Rectangle 44"/>
          <p:cNvSpPr>
            <a:spLocks noGrp="1" noChangeArrowheads="1"/>
          </p:cNvSpPr>
          <p:nvPr>
            <p:ph type="title"/>
          </p:nvPr>
        </p:nvSpPr>
        <p:spPr bwMode="auto">
          <a:xfrm>
            <a:off x="388939" y="76200"/>
            <a:ext cx="6162675" cy="51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err="1"/>
              <a:t>마스터</a:t>
            </a:r>
            <a:r>
              <a:rPr lang="en-US" dirty="0"/>
              <a:t> </a:t>
            </a:r>
            <a:r>
              <a:rPr lang="en-US" dirty="0" err="1"/>
              <a:t>제목</a:t>
            </a:r>
            <a:r>
              <a:rPr lang="en-US" dirty="0"/>
              <a:t> </a:t>
            </a:r>
            <a:r>
              <a:rPr lang="en-US" dirty="0" err="1"/>
              <a:t>스타일</a:t>
            </a:r>
            <a:r>
              <a:rPr lang="en-US" dirty="0"/>
              <a:t> </a:t>
            </a:r>
            <a:r>
              <a:rPr lang="en-US" dirty="0" err="1"/>
              <a:t>편집</a:t>
            </a:r>
            <a:endParaRPr lang="en-US" dirty="0"/>
          </a:p>
        </p:txBody>
      </p:sp>
      <p:sp>
        <p:nvSpPr>
          <p:cNvPr id="2053" name="Rectangle 46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8938" y="769939"/>
            <a:ext cx="9139237" cy="51395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err="1"/>
              <a:t>마스터</a:t>
            </a:r>
            <a:r>
              <a:rPr lang="en-US" dirty="0"/>
              <a:t> </a:t>
            </a:r>
            <a:r>
              <a:rPr lang="en-US" dirty="0" err="1"/>
              <a:t>텍스트</a:t>
            </a:r>
            <a:r>
              <a:rPr lang="en-US" dirty="0"/>
              <a:t> </a:t>
            </a:r>
            <a:r>
              <a:rPr lang="en-US" dirty="0" err="1"/>
              <a:t>스타일을</a:t>
            </a:r>
            <a:r>
              <a:rPr lang="en-US" dirty="0"/>
              <a:t> </a:t>
            </a:r>
            <a:r>
              <a:rPr lang="en-US" dirty="0" err="1"/>
              <a:t>편집합니다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9" r:id="rId1"/>
    <p:sldLayoutId id="2147483848" r:id="rId2"/>
    <p:sldLayoutId id="2147483849" r:id="rId3"/>
    <p:sldLayoutId id="2147483850" r:id="rId4"/>
    <p:sldLayoutId id="2147483851" r:id="rId5"/>
    <p:sldLayoutId id="2147483852" r:id="rId6"/>
    <p:sldLayoutId id="2147483853" r:id="rId7"/>
    <p:sldLayoutId id="2147483854" r:id="rId8"/>
    <p:sldLayoutId id="2147483855" r:id="rId9"/>
    <p:sldLayoutId id="2147483856" r:id="rId10"/>
    <p:sldLayoutId id="2147483857" r:id="rId11"/>
    <p:sldLayoutId id="2147483858" r:id="rId12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0" i="0">
          <a:solidFill>
            <a:schemeClr val="tx1"/>
          </a:solidFill>
          <a:latin typeface="Arial Black" panose="020B0A04020102020204" pitchFamily="34" charset="0"/>
          <a:ea typeface="휴먼옛체" pitchFamily="18" charset="-127"/>
          <a:cs typeface="Arial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1400" b="1" i="1">
          <a:solidFill>
            <a:schemeClr val="tx1"/>
          </a:solidFill>
          <a:latin typeface="Times New Roman" pitchFamily="18" charset="0"/>
          <a:ea typeface="바탕" pitchFamily="18" charset="-127"/>
          <a:cs typeface="Times New Roman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1400" b="1" i="1">
          <a:solidFill>
            <a:schemeClr val="tx1"/>
          </a:solidFill>
          <a:latin typeface="Times New Roman" pitchFamily="18" charset="0"/>
          <a:ea typeface="바탕" pitchFamily="18" charset="-127"/>
          <a:cs typeface="Times New Roman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1400" b="1" i="1">
          <a:solidFill>
            <a:schemeClr val="tx1"/>
          </a:solidFill>
          <a:latin typeface="Times New Roman" pitchFamily="18" charset="0"/>
          <a:ea typeface="바탕" pitchFamily="18" charset="-127"/>
          <a:cs typeface="Times New Roman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1400" b="1" i="1">
          <a:solidFill>
            <a:schemeClr val="tx1"/>
          </a:solidFill>
          <a:latin typeface="Times New Roman" pitchFamily="18" charset="0"/>
          <a:ea typeface="바탕" pitchFamily="18" charset="-127"/>
          <a:cs typeface="Times New Roman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1400" b="1" i="1">
          <a:solidFill>
            <a:schemeClr val="tx2"/>
          </a:solidFill>
          <a:latin typeface="맑은 고딕" pitchFamily="50" charset="-127"/>
          <a:ea typeface="맑은 고딕" pitchFamily="50" charset="-127"/>
        </a:defRPr>
      </a:lvl6pPr>
      <a:lvl7pPr marL="914400" algn="l" rtl="0" fontAlgn="base">
        <a:spcBef>
          <a:spcPct val="0"/>
        </a:spcBef>
        <a:spcAft>
          <a:spcPct val="0"/>
        </a:spcAft>
        <a:defRPr sz="1400" b="1" i="1">
          <a:solidFill>
            <a:schemeClr val="tx2"/>
          </a:solidFill>
          <a:latin typeface="맑은 고딕" pitchFamily="50" charset="-127"/>
          <a:ea typeface="맑은 고딕" pitchFamily="50" charset="-127"/>
        </a:defRPr>
      </a:lvl7pPr>
      <a:lvl8pPr marL="1371600" algn="l" rtl="0" fontAlgn="base">
        <a:spcBef>
          <a:spcPct val="0"/>
        </a:spcBef>
        <a:spcAft>
          <a:spcPct val="0"/>
        </a:spcAft>
        <a:defRPr sz="1400" b="1" i="1">
          <a:solidFill>
            <a:schemeClr val="tx2"/>
          </a:solidFill>
          <a:latin typeface="맑은 고딕" pitchFamily="50" charset="-127"/>
          <a:ea typeface="맑은 고딕" pitchFamily="50" charset="-127"/>
        </a:defRPr>
      </a:lvl8pPr>
      <a:lvl9pPr marL="1828800" algn="l" rtl="0" fontAlgn="base">
        <a:spcBef>
          <a:spcPct val="0"/>
        </a:spcBef>
        <a:spcAft>
          <a:spcPct val="0"/>
        </a:spcAft>
        <a:defRPr sz="1400" b="1" i="1">
          <a:solidFill>
            <a:schemeClr val="tx2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hangingPunct="0">
        <a:lnSpc>
          <a:spcPct val="120000"/>
        </a:lnSpc>
        <a:spcBef>
          <a:spcPct val="0"/>
        </a:spcBef>
        <a:spcAft>
          <a:spcPct val="0"/>
        </a:spcAft>
        <a:buChar char="•"/>
        <a:defRPr sz="1600" b="1">
          <a:solidFill>
            <a:schemeClr val="tx1"/>
          </a:solidFill>
          <a:latin typeface="Arial Black" panose="020B0A04020102020204" pitchFamily="34" charset="0"/>
          <a:ea typeface="나눔고딕 Bold" pitchFamily="50" charset="-127"/>
          <a:cs typeface="Arial" pitchFamily="34" charset="0"/>
        </a:defRPr>
      </a:lvl1pPr>
      <a:lvl2pPr marL="190500" indent="266700" algn="l" rtl="0" eaLnBrk="0" fontAlgn="base" hangingPunct="0">
        <a:spcBef>
          <a:spcPct val="0"/>
        </a:spcBef>
        <a:spcAft>
          <a:spcPct val="0"/>
        </a:spcAft>
        <a:buChar char="–"/>
        <a:defRPr kumimoji="1" sz="1600" b="1">
          <a:solidFill>
            <a:schemeClr val="tx2"/>
          </a:solidFill>
          <a:latin typeface="Arial" charset="0"/>
          <a:ea typeface="굴림" charset="-127"/>
        </a:defRPr>
      </a:lvl2pPr>
      <a:lvl3pPr marL="1181100" indent="-228600" algn="l" rtl="0" eaLnBrk="0" fontAlgn="base" hangingPunct="0">
        <a:spcBef>
          <a:spcPct val="0"/>
        </a:spcBef>
        <a:spcAft>
          <a:spcPct val="0"/>
        </a:spcAft>
        <a:buChar char="•"/>
        <a:defRPr kumimoji="1" sz="1600" b="1">
          <a:solidFill>
            <a:schemeClr val="tx2"/>
          </a:solidFill>
          <a:latin typeface="Arial" charset="0"/>
          <a:ea typeface="굴림" charset="-127"/>
        </a:defRPr>
      </a:lvl3pPr>
      <a:lvl4pPr marL="1600200" indent="-228600" algn="l" rtl="0" eaLnBrk="0" fontAlgn="base" hangingPunct="0">
        <a:spcBef>
          <a:spcPct val="0"/>
        </a:spcBef>
        <a:spcAft>
          <a:spcPct val="0"/>
        </a:spcAft>
        <a:buChar char="–"/>
        <a:defRPr kumimoji="1" sz="1600" b="1">
          <a:solidFill>
            <a:schemeClr val="tx2"/>
          </a:solidFill>
          <a:latin typeface="Arial" charset="0"/>
          <a:ea typeface="굴림" charset="-127"/>
        </a:defRPr>
      </a:lvl4pPr>
      <a:lvl5pPr marL="2057400" indent="-228600" algn="l" rtl="0" eaLnBrk="0" fontAlgn="base" hangingPunct="0">
        <a:spcBef>
          <a:spcPct val="0"/>
        </a:spcBef>
        <a:spcAft>
          <a:spcPct val="0"/>
        </a:spcAft>
        <a:buChar char="»"/>
        <a:defRPr kumimoji="1" sz="1600" b="1">
          <a:solidFill>
            <a:schemeClr val="tx2"/>
          </a:solidFill>
          <a:latin typeface="Arial" charset="0"/>
          <a:ea typeface="굴림" charset="-127"/>
        </a:defRPr>
      </a:lvl5pPr>
      <a:lvl6pPr marL="2514600" indent="-228600" algn="l" rtl="0" eaLnBrk="0" fontAlgn="base" hangingPunct="0">
        <a:spcBef>
          <a:spcPct val="0"/>
        </a:spcBef>
        <a:spcAft>
          <a:spcPct val="0"/>
        </a:spcAft>
        <a:defRPr kumimoji="1" sz="1600" b="1">
          <a:solidFill>
            <a:schemeClr val="tx2"/>
          </a:solidFill>
          <a:latin typeface="Arial" charset="0"/>
          <a:ea typeface="굴림" charset="-127"/>
        </a:defRPr>
      </a:lvl6pPr>
      <a:lvl7pPr marL="2971800" indent="-228600" algn="l" rtl="0" eaLnBrk="0" fontAlgn="base" hangingPunct="0">
        <a:spcBef>
          <a:spcPct val="0"/>
        </a:spcBef>
        <a:spcAft>
          <a:spcPct val="0"/>
        </a:spcAft>
        <a:defRPr kumimoji="1" sz="1600" b="1">
          <a:solidFill>
            <a:schemeClr val="tx2"/>
          </a:solidFill>
          <a:latin typeface="Arial" charset="0"/>
          <a:ea typeface="굴림" charset="-127"/>
        </a:defRPr>
      </a:lvl7pPr>
      <a:lvl8pPr marL="3429000" indent="-228600" algn="l" rtl="0" eaLnBrk="0" fontAlgn="base" hangingPunct="0">
        <a:spcBef>
          <a:spcPct val="0"/>
        </a:spcBef>
        <a:spcAft>
          <a:spcPct val="0"/>
        </a:spcAft>
        <a:defRPr kumimoji="1" sz="1600" b="1">
          <a:solidFill>
            <a:schemeClr val="tx2"/>
          </a:solidFill>
          <a:latin typeface="Arial" charset="0"/>
          <a:ea typeface="굴림" charset="-127"/>
        </a:defRPr>
      </a:lvl8pPr>
      <a:lvl9pPr marL="3886200" indent="-228600" algn="l" rtl="0" eaLnBrk="0" fontAlgn="base" hangingPunct="0">
        <a:spcBef>
          <a:spcPct val="0"/>
        </a:spcBef>
        <a:spcAft>
          <a:spcPct val="0"/>
        </a:spcAft>
        <a:defRPr kumimoji="1" sz="1600" b="1">
          <a:solidFill>
            <a:schemeClr val="tx2"/>
          </a:solidFill>
          <a:latin typeface="Arial" charset="0"/>
          <a:ea typeface="굴림" charset="-127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zure-Bootcamp-Troy/AzureHDInsight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7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icrosoftvirtualacademy.com/ebooks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460" y="112970"/>
            <a:ext cx="7565875" cy="517525"/>
          </a:xfrm>
        </p:spPr>
        <p:txBody>
          <a:bodyPr/>
          <a:lstStyle/>
          <a:p>
            <a:r>
              <a:rPr lang="en-US" dirty="0" smtClean="0"/>
              <a:t>Sponsors for Global Azure </a:t>
            </a:r>
            <a:r>
              <a:rPr lang="en-US" dirty="0" err="1" smtClean="0"/>
              <a:t>Bootcamp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343" y="3602140"/>
            <a:ext cx="2743200" cy="311727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4868" y="5210198"/>
            <a:ext cx="3657600" cy="110134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3834" y="2119992"/>
            <a:ext cx="3657600" cy="282632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0562" y="1075651"/>
            <a:ext cx="3657600" cy="114718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113" y="1746471"/>
            <a:ext cx="3657600" cy="1855669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594889" y="1299502"/>
            <a:ext cx="3031600" cy="923330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ArchUp">
              <a:avLst/>
            </a:prstTxWarp>
            <a:spAutoFit/>
          </a:bodyPr>
          <a:lstStyle/>
          <a:p>
            <a:pPr algn="ctr"/>
            <a:r>
              <a:rPr lang="en-US" sz="5400" b="1" cap="none" spc="0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Thanks !</a:t>
            </a:r>
            <a:endParaRPr lang="en-US" sz="5400" b="1" cap="none" spc="0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060777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938" y="76200"/>
            <a:ext cx="9115280" cy="517525"/>
          </a:xfrm>
        </p:spPr>
        <p:txBody>
          <a:bodyPr/>
          <a:lstStyle/>
          <a:p>
            <a:r>
              <a:rPr lang="en-US" dirty="0"/>
              <a:t>I </a:t>
            </a:r>
            <a:r>
              <a:rPr lang="en-US" dirty="0" smtClean="0"/>
              <a:t>HDInsight: How do I Run a MapReduce Job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 smtClean="0"/>
              <a:t>- </a:t>
            </a:r>
            <a:fld id="{5582284B-5FC9-4F04-A21C-87CF94294A74}" type="slidenum">
              <a:rPr lang="en-US" altLang="ko-KR" smtClean="0"/>
              <a:pPr>
                <a:defRPr/>
              </a:pPr>
              <a:t>9</a:t>
            </a:fld>
            <a:r>
              <a:rPr lang="en-US" altLang="ko-KR" dirty="0" smtClean="0"/>
              <a:t> -</a:t>
            </a:r>
            <a:endParaRPr lang="en-US" altLang="ko-KR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938" y="831937"/>
            <a:ext cx="4808704" cy="294453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88938" y="4014686"/>
            <a:ext cx="34614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3366FF"/>
                </a:solidFill>
              </a:rPr>
              <a:t>Demo</a:t>
            </a:r>
            <a:r>
              <a:rPr lang="en-US" dirty="0"/>
              <a:t>: </a:t>
            </a:r>
            <a:r>
              <a:rPr lang="en-US" dirty="0" smtClean="0"/>
              <a:t>Run a MapReduce Job from Windows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88938" y="4529897"/>
            <a:ext cx="9322220" cy="17697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AutoNum type="arabicPeriod"/>
            </a:pP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The Azure PowerShell module includes </a:t>
            </a:r>
            <a:r>
              <a:rPr lang="en-US" altLang="ko-KR" sz="1400" b="0" dirty="0" smtClean="0">
                <a:solidFill>
                  <a:srgbClr val="3366FF"/>
                </a:solidFill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cmdlets</a:t>
            </a: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 to work with Azure services, including HDInsight</a:t>
            </a:r>
          </a:p>
          <a:p>
            <a:pPr marL="342900" indent="-342900">
              <a:spcAft>
                <a:spcPts val="600"/>
              </a:spcAft>
              <a:buAutoNum type="arabicPeriod"/>
            </a:pP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Use PowerShell to</a:t>
            </a:r>
          </a:p>
          <a:p>
            <a:pPr marL="800100" lvl="1" indent="-342900">
              <a:spcAft>
                <a:spcPts val="600"/>
              </a:spcAft>
              <a:buAutoNum type="alphaLcPeriod"/>
            </a:pP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Provision HDInsight Clusters</a:t>
            </a:r>
          </a:p>
          <a:p>
            <a:pPr marL="800100" lvl="1" indent="-342900">
              <a:spcAft>
                <a:spcPts val="600"/>
              </a:spcAft>
              <a:buAutoNum type="alphaLcPeriod"/>
            </a:pP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Upload/download files</a:t>
            </a:r>
          </a:p>
          <a:p>
            <a:pPr marL="800100" lvl="1" indent="-342900">
              <a:spcAft>
                <a:spcPts val="600"/>
              </a:spcAft>
              <a:buAutoNum type="alphaLcPeriod"/>
            </a:pP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Submit jobs</a:t>
            </a:r>
          </a:p>
          <a:p>
            <a:pPr marL="800100" lvl="1" indent="-342900">
              <a:spcAft>
                <a:spcPts val="600"/>
              </a:spcAft>
              <a:buAutoNum type="alphaLcPeriod"/>
            </a:pP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Manage cluster </a:t>
            </a: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resources</a:t>
            </a:r>
            <a:endParaRPr lang="en-US" altLang="ko-KR" sz="1400" b="0" dirty="0">
              <a:latin typeface="Arial" panose="020B0604020202020204" pitchFamily="34" charset="0"/>
              <a:ea typeface="휴먼옛체" panose="02030504000101010101" pitchFamily="18" charset="-127"/>
              <a:cs typeface="Arial" panose="020B060402020202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9850" y="904460"/>
            <a:ext cx="3845158" cy="319590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244023" y="6514713"/>
            <a:ext cx="313098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3366FF"/>
                </a:solidFill>
              </a:rPr>
              <a:t>Demo</a:t>
            </a:r>
            <a:r>
              <a:rPr lang="en-US" dirty="0"/>
              <a:t>: </a:t>
            </a:r>
            <a:r>
              <a:rPr lang="en-US" dirty="0" smtClean="0"/>
              <a:t>Using PowerShell with HDInsight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81544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282" y="3254732"/>
            <a:ext cx="6074280" cy="338923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 Introduction to Big Data and </a:t>
            </a:r>
            <a:r>
              <a:rPr lang="en-US" dirty="0" smtClean="0"/>
              <a:t>HDInsight: Example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- </a:t>
            </a:r>
            <a:fld id="{5582284B-5FC9-4F04-A21C-87CF94294A74}" type="slidenum">
              <a:rPr lang="en-US" altLang="ko-KR" smtClean="0"/>
              <a:pPr>
                <a:defRPr/>
              </a:pPr>
              <a:t>10</a:t>
            </a:fld>
            <a:r>
              <a:rPr lang="en-US" altLang="ko-KR" smtClean="0"/>
              <a:t> -</a:t>
            </a:r>
            <a:endParaRPr lang="en-US" altLang="ko-KR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7797" y="1983170"/>
            <a:ext cx="2705765" cy="127156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60000" y="720000"/>
            <a:ext cx="9322220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Word Count (The “Hello World” of MapReduce)</a:t>
            </a:r>
          </a:p>
          <a:p>
            <a:pPr marL="800100" lvl="1" indent="-342900">
              <a:spcAft>
                <a:spcPts val="600"/>
              </a:spcAft>
              <a:buFont typeface="+mj-lt"/>
              <a:buAutoNum type="alphaLcPeriod"/>
            </a:pP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Source text is divided among data </a:t>
            </a: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nodes.</a:t>
            </a:r>
            <a:endParaRPr lang="en-US" altLang="ko-KR" sz="1400" b="0" dirty="0" smtClean="0">
              <a:latin typeface="Arial" panose="020B0604020202020204" pitchFamily="34" charset="0"/>
              <a:ea typeface="휴먼옛체" panose="02030504000101010101" pitchFamily="18" charset="-127"/>
              <a:cs typeface="Arial" panose="020B0604020202020204" pitchFamily="34" charset="0"/>
            </a:endParaRPr>
          </a:p>
          <a:p>
            <a:pPr marL="800100" lvl="1" indent="-342900">
              <a:spcAft>
                <a:spcPts val="600"/>
              </a:spcAft>
              <a:buFont typeface="+mj-lt"/>
              <a:buAutoNum type="alphaLcPeriod"/>
            </a:pP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Map phase generates key/value pairs with words as keys and placeholder values of </a:t>
            </a: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1.</a:t>
            </a:r>
            <a:endParaRPr lang="en-US" altLang="ko-KR" sz="1400" b="0" dirty="0" smtClean="0">
              <a:latin typeface="Arial" panose="020B0604020202020204" pitchFamily="34" charset="0"/>
              <a:ea typeface="휴먼옛체" panose="02030504000101010101" pitchFamily="18" charset="-127"/>
              <a:cs typeface="Arial" panose="020B0604020202020204" pitchFamily="34" charset="0"/>
            </a:endParaRPr>
          </a:p>
          <a:p>
            <a:pPr marL="800100" lvl="1" indent="-342900">
              <a:spcAft>
                <a:spcPts val="600"/>
              </a:spcAft>
              <a:buFont typeface="+mj-lt"/>
              <a:buAutoNum type="alphaLcPeriod"/>
            </a:pP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Reduce phase aggregates values for each key by adding the values for each </a:t>
            </a: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word.</a:t>
            </a:r>
            <a:endParaRPr lang="en-US" altLang="ko-KR" sz="1400" b="0" dirty="0" smtClean="0">
              <a:latin typeface="Arial" panose="020B0604020202020204" pitchFamily="34" charset="0"/>
              <a:ea typeface="휴먼옛체" panose="02030504000101010101" pitchFamily="18" charset="-127"/>
              <a:cs typeface="Arial" panose="020B060402020202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5644" y="1897318"/>
            <a:ext cx="2706576" cy="3301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3059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938" y="3631627"/>
            <a:ext cx="4932427" cy="25640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II Processing Big Data with Hive: What is Hive?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- </a:t>
            </a:r>
            <a:fld id="{5582284B-5FC9-4F04-A21C-87CF94294A74}" type="slidenum">
              <a:rPr lang="en-US" altLang="ko-KR" smtClean="0"/>
              <a:pPr>
                <a:defRPr/>
              </a:pPr>
              <a:t>11</a:t>
            </a:fld>
            <a:r>
              <a:rPr lang="en-US" altLang="ko-KR" smtClean="0"/>
              <a:t> -</a:t>
            </a:r>
            <a:endParaRPr lang="en-US" altLang="ko-KR"/>
          </a:p>
        </p:txBody>
      </p:sp>
      <p:sp>
        <p:nvSpPr>
          <p:cNvPr id="4" name="TextBox 3"/>
          <p:cNvSpPr txBox="1"/>
          <p:nvPr/>
        </p:nvSpPr>
        <p:spPr>
          <a:xfrm>
            <a:off x="360000" y="720000"/>
            <a:ext cx="932222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Apache HIVE is a data warehouse system for Hadoop.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A </a:t>
            </a: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metadata service that </a:t>
            </a:r>
            <a:r>
              <a:rPr lang="en-US" altLang="ko-KR" sz="1400" b="0" dirty="0" smtClean="0">
                <a:solidFill>
                  <a:srgbClr val="3366FF"/>
                </a:solidFill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projects tabular schemas over </a:t>
            </a:r>
            <a:r>
              <a:rPr lang="en-US" altLang="ko-KR" sz="1400" b="0" dirty="0" smtClean="0">
                <a:solidFill>
                  <a:srgbClr val="3366FF"/>
                </a:solidFill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folders.</a:t>
            </a:r>
            <a:endParaRPr lang="en-US" altLang="ko-KR" sz="1400" b="0" dirty="0" smtClean="0">
              <a:solidFill>
                <a:srgbClr val="3366FF"/>
              </a:solidFill>
              <a:latin typeface="Arial" panose="020B0604020202020204" pitchFamily="34" charset="0"/>
              <a:ea typeface="휴먼옛체" panose="02030504000101010101" pitchFamily="18" charset="-127"/>
              <a:cs typeface="Arial" panose="020B0604020202020204" pitchFamily="34" charset="0"/>
            </a:endParaRP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altLang="ko-KR" sz="1400" b="0" dirty="0" smtClean="0">
                <a:solidFill>
                  <a:srgbClr val="3366FF"/>
                </a:solidFill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Enables the contents of folders to be queried as tables</a:t>
            </a: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, using SQL-like query </a:t>
            </a: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semantics, </a:t>
            </a:r>
            <a:r>
              <a:rPr lang="en-US" altLang="ko-KR" sz="1400" b="0" dirty="0" err="1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HiveQL</a:t>
            </a: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.</a:t>
            </a:r>
            <a:endParaRPr lang="en-US" altLang="ko-KR" sz="1400" b="0" dirty="0" smtClean="0">
              <a:latin typeface="Arial" panose="020B0604020202020204" pitchFamily="34" charset="0"/>
              <a:ea typeface="휴먼옛체" panose="02030504000101010101" pitchFamily="18" charset="-127"/>
              <a:cs typeface="Arial" panose="020B0604020202020204" pitchFamily="34" charset="0"/>
            </a:endParaRP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Queries are translated into jobs</a:t>
            </a:r>
          </a:p>
          <a:p>
            <a:pPr marL="800100" lvl="1" indent="-342900">
              <a:spcAft>
                <a:spcPts val="600"/>
              </a:spcAft>
              <a:buFont typeface="+mj-lt"/>
              <a:buAutoNum type="alphaLcPeriod"/>
            </a:pP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Execution engine can be </a:t>
            </a:r>
            <a:r>
              <a:rPr lang="en-US" altLang="ko-KR" sz="1400" b="0" dirty="0" smtClean="0">
                <a:solidFill>
                  <a:srgbClr val="3366FF"/>
                </a:solidFill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Tez</a:t>
            </a: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 or </a:t>
            </a:r>
            <a:r>
              <a:rPr lang="en-US" altLang="ko-KR" sz="1400" b="0" dirty="0" smtClean="0">
                <a:solidFill>
                  <a:srgbClr val="3366FF"/>
                </a:solidFill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MapReduce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1349" y="4393630"/>
            <a:ext cx="3853951" cy="218179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0119" y="2360098"/>
            <a:ext cx="2976315" cy="94324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184935" y="6195691"/>
            <a:ext cx="15919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MapReduce vs. Tez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40138" y="1599824"/>
            <a:ext cx="3936375" cy="2742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2069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II </a:t>
            </a:r>
            <a:r>
              <a:rPr lang="en-US" dirty="0" smtClean="0"/>
              <a:t>Hive: How do I create and load Hive tables?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- </a:t>
            </a:r>
            <a:fld id="{5582284B-5FC9-4F04-A21C-87CF94294A74}" type="slidenum">
              <a:rPr lang="en-US" altLang="ko-KR" smtClean="0"/>
              <a:pPr>
                <a:defRPr/>
              </a:pPr>
              <a:t>12</a:t>
            </a:fld>
            <a:r>
              <a:rPr lang="en-US" altLang="ko-KR" smtClean="0"/>
              <a:t> -</a:t>
            </a:r>
            <a:endParaRPr lang="en-US" altLang="ko-KR"/>
          </a:p>
        </p:txBody>
      </p:sp>
      <p:sp>
        <p:nvSpPr>
          <p:cNvPr id="4" name="TextBox 3"/>
          <p:cNvSpPr txBox="1"/>
          <p:nvPr/>
        </p:nvSpPr>
        <p:spPr>
          <a:xfrm>
            <a:off x="360000" y="720000"/>
            <a:ext cx="932222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Use the </a:t>
            </a:r>
            <a:r>
              <a:rPr lang="en-US" altLang="ko-KR" sz="1400" b="0" dirty="0" smtClean="0">
                <a:solidFill>
                  <a:srgbClr val="3366FF"/>
                </a:solidFill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CREATE TABLE </a:t>
            </a:r>
            <a:r>
              <a:rPr lang="en-US" altLang="ko-KR" sz="1400" b="0" dirty="0" err="1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HiveQL</a:t>
            </a: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 statement</a:t>
            </a:r>
          </a:p>
          <a:p>
            <a:pPr marL="800100" lvl="1" indent="-342900">
              <a:spcAft>
                <a:spcPts val="600"/>
              </a:spcAft>
              <a:buFont typeface="+mj-lt"/>
              <a:buAutoNum type="alphaLcPeriod"/>
            </a:pP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Defines schema metadata to be projected onto data in a folder when the table is queried (not when it is created)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Specify file </a:t>
            </a:r>
            <a:r>
              <a:rPr lang="en-US" altLang="ko-KR" sz="1400" b="0" dirty="0" smtClean="0">
                <a:solidFill>
                  <a:srgbClr val="3366FF"/>
                </a:solidFill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format</a:t>
            </a: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 and </a:t>
            </a:r>
            <a:r>
              <a:rPr lang="en-US" altLang="ko-KR" sz="1400" b="0" dirty="0" smtClean="0">
                <a:solidFill>
                  <a:srgbClr val="3366FF"/>
                </a:solidFill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file location</a:t>
            </a:r>
          </a:p>
          <a:p>
            <a:pPr marL="800100" lvl="1" indent="-342900">
              <a:spcAft>
                <a:spcPts val="600"/>
              </a:spcAft>
              <a:buFont typeface="+mj-lt"/>
              <a:buAutoNum type="alphaLcPeriod"/>
            </a:pP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Defaults to </a:t>
            </a:r>
            <a:r>
              <a:rPr lang="en-US" altLang="ko-KR" sz="1400" b="0" dirty="0" err="1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textfile</a:t>
            </a: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 format in the &lt;database&gt;/&lt;table-name&gt; folder</a:t>
            </a:r>
          </a:p>
          <a:p>
            <a:pPr marL="1257300" lvl="2" indent="-34290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Default database is in </a:t>
            </a:r>
            <a:r>
              <a:rPr lang="en-US" altLang="ko-KR" sz="1400" b="0" dirty="0" smtClean="0">
                <a:solidFill>
                  <a:srgbClr val="3366FF"/>
                </a:solidFill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/hive/warehouse</a:t>
            </a:r>
          </a:p>
          <a:p>
            <a:pPr marL="1257300" lvl="2" indent="-34290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Create additional databases using </a:t>
            </a:r>
            <a:r>
              <a:rPr lang="en-US" altLang="ko-KR" sz="1400" b="0" dirty="0" smtClean="0">
                <a:solidFill>
                  <a:srgbClr val="3366FF"/>
                </a:solidFill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CREATE DATABASE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Create </a:t>
            </a:r>
            <a:r>
              <a:rPr lang="en-US" altLang="ko-KR" sz="1400" b="0" dirty="0" smtClean="0">
                <a:solidFill>
                  <a:srgbClr val="3366FF"/>
                </a:solidFill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internal</a:t>
            </a: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 or </a:t>
            </a:r>
            <a:r>
              <a:rPr lang="en-US" altLang="ko-KR" sz="1400" b="0" dirty="0" smtClean="0">
                <a:solidFill>
                  <a:srgbClr val="3366FF"/>
                </a:solidFill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external</a:t>
            </a: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 tables</a:t>
            </a:r>
          </a:p>
          <a:p>
            <a:pPr marL="800100" lvl="1" indent="-342900">
              <a:spcAft>
                <a:spcPts val="600"/>
              </a:spcAft>
              <a:buFont typeface="+mj-lt"/>
              <a:buAutoNum type="alphaLcPeriod"/>
            </a:pP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Internal tables manage the lifetime of the underlying folders</a:t>
            </a:r>
          </a:p>
          <a:p>
            <a:pPr marL="800100" lvl="1" indent="-342900">
              <a:spcAft>
                <a:spcPts val="600"/>
              </a:spcAft>
              <a:buFont typeface="+mj-lt"/>
              <a:buAutoNum type="alphaLcPeriod"/>
            </a:pP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External tables are managed independently from folders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0373" y="3648094"/>
            <a:ext cx="5287757" cy="2861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1727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II </a:t>
            </a:r>
            <a:r>
              <a:rPr lang="en-US" dirty="0" smtClean="0"/>
              <a:t>Hive: Hive data types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- </a:t>
            </a:r>
            <a:fld id="{5582284B-5FC9-4F04-A21C-87CF94294A74}" type="slidenum">
              <a:rPr lang="en-US" altLang="ko-KR" smtClean="0"/>
              <a:pPr>
                <a:defRPr/>
              </a:pPr>
              <a:t>13</a:t>
            </a:fld>
            <a:r>
              <a:rPr lang="en-US" altLang="ko-KR" smtClean="0"/>
              <a:t> -</a:t>
            </a:r>
            <a:endParaRPr lang="en-US" altLang="ko-KR"/>
          </a:p>
        </p:txBody>
      </p:sp>
      <p:sp>
        <p:nvSpPr>
          <p:cNvPr id="4" name="TextBox 3"/>
          <p:cNvSpPr txBox="1"/>
          <p:nvPr/>
        </p:nvSpPr>
        <p:spPr>
          <a:xfrm>
            <a:off x="7496374" y="6514713"/>
            <a:ext cx="22154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3366FF"/>
                </a:solidFill>
              </a:rPr>
              <a:t>Demo</a:t>
            </a:r>
            <a:r>
              <a:rPr lang="en-US" dirty="0" smtClean="0"/>
              <a:t>: Creating Hive Tables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60000" y="720000"/>
            <a:ext cx="3162663" cy="40164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Numeric</a:t>
            </a:r>
          </a:p>
          <a:p>
            <a:pPr marL="800100" lvl="1" indent="-342900">
              <a:spcAft>
                <a:spcPts val="600"/>
              </a:spcAft>
              <a:buFont typeface="+mj-lt"/>
              <a:buAutoNum type="alphaLcPeriod"/>
            </a:pP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Integers: TINYINT, SMALLINT, INT, BIGINT</a:t>
            </a:r>
          </a:p>
          <a:p>
            <a:pPr marL="800100" lvl="1" indent="-342900">
              <a:spcAft>
                <a:spcPts val="600"/>
              </a:spcAft>
              <a:buFont typeface="+mj-lt"/>
              <a:buAutoNum type="alphaLcPeriod"/>
            </a:pP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Fractional: FLOAT, DOUBLE, DECIMAL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Character</a:t>
            </a:r>
          </a:p>
          <a:p>
            <a:pPr marL="800100" lvl="1" indent="-342900">
              <a:spcAft>
                <a:spcPts val="600"/>
              </a:spcAft>
              <a:buFont typeface="+mj-lt"/>
              <a:buAutoNum type="alphaLcPeriod"/>
            </a:pP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STRING, VARCHAR, CHAR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Date/Time</a:t>
            </a:r>
          </a:p>
          <a:p>
            <a:pPr marL="800100" lvl="1" indent="-342900">
              <a:spcAft>
                <a:spcPts val="600"/>
              </a:spcAft>
              <a:buFont typeface="+mj-lt"/>
              <a:buAutoNum type="alphaLcPeriod"/>
            </a:pP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TIMESTAMP</a:t>
            </a:r>
          </a:p>
          <a:p>
            <a:pPr marL="800100" lvl="1" indent="-342900">
              <a:spcAft>
                <a:spcPts val="600"/>
              </a:spcAft>
              <a:buFont typeface="+mj-lt"/>
              <a:buAutoNum type="alphaLcPeriod"/>
            </a:pP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DATE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Special</a:t>
            </a:r>
          </a:p>
          <a:p>
            <a:pPr marL="800100" lvl="1" indent="-342900">
              <a:spcAft>
                <a:spcPts val="600"/>
              </a:spcAft>
              <a:buFont typeface="+mj-lt"/>
              <a:buAutoNum type="alphaLcPeriod"/>
            </a:pP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BOOLEAN, BINARY, ARRAY, MAP, STRUCT, UNIOTYPE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821229" y="720000"/>
            <a:ext cx="5890623" cy="5570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1</a:t>
            </a:r>
            <a:r>
              <a:rPr lang="en-US" altLang="ko-KR" sz="1400" b="0" dirty="0" smtClean="0">
                <a:solidFill>
                  <a:srgbClr val="3366FF"/>
                </a:solidFill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. Save data files in table folders </a:t>
            </a: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(or create table on existing files!)</a:t>
            </a:r>
          </a:p>
          <a:p>
            <a:pPr>
              <a:spcAft>
                <a:spcPts val="600"/>
              </a:spcAft>
            </a:pP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PUT myfile.txt /</a:t>
            </a: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data/table1</a:t>
            </a:r>
          </a:p>
          <a:p>
            <a:pPr>
              <a:spcAft>
                <a:spcPts val="600"/>
              </a:spcAft>
            </a:pPr>
            <a:endParaRPr lang="en-US" altLang="ko-KR" sz="1400" b="0" dirty="0" smtClean="0">
              <a:latin typeface="Arial" panose="020B0604020202020204" pitchFamily="34" charset="0"/>
              <a:ea typeface="휴먼옛체" panose="02030504000101010101" pitchFamily="18" charset="-127"/>
              <a:cs typeface="Arial" panose="020B0604020202020204" pitchFamily="34" charset="0"/>
            </a:endParaRPr>
          </a:p>
          <a:p>
            <a:pPr>
              <a:spcAft>
                <a:spcPts val="600"/>
              </a:spcAft>
            </a:pP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2. Use the </a:t>
            </a:r>
            <a:r>
              <a:rPr lang="en-US" altLang="ko-KR" sz="1400" b="0" dirty="0" smtClean="0">
                <a:solidFill>
                  <a:srgbClr val="3366FF"/>
                </a:solidFill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LOAD</a:t>
            </a: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 statement</a:t>
            </a:r>
          </a:p>
          <a:p>
            <a:pPr>
              <a:spcAft>
                <a:spcPts val="600"/>
              </a:spcAft>
            </a:pP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LOAD DATA (LOCAL) INPATH ‘/data/source’ INTO TABLE </a:t>
            </a:r>
            <a:r>
              <a:rPr lang="en-US" altLang="ko-KR" sz="1400" b="0" dirty="0" err="1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MyTable</a:t>
            </a: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;</a:t>
            </a:r>
          </a:p>
          <a:p>
            <a:pPr>
              <a:spcAft>
                <a:spcPts val="600"/>
              </a:spcAft>
            </a:pPr>
            <a:endParaRPr lang="en-US" altLang="ko-KR" sz="1400" b="0" dirty="0" smtClean="0">
              <a:latin typeface="Arial" panose="020B0604020202020204" pitchFamily="34" charset="0"/>
              <a:ea typeface="휴먼옛체" panose="02030504000101010101" pitchFamily="18" charset="-127"/>
              <a:cs typeface="Arial" panose="020B0604020202020204" pitchFamily="34" charset="0"/>
            </a:endParaRPr>
          </a:p>
          <a:p>
            <a:pPr>
              <a:spcAft>
                <a:spcPts val="600"/>
              </a:spcAft>
            </a:pP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3. User the </a:t>
            </a:r>
            <a:r>
              <a:rPr lang="en-US" altLang="ko-KR" sz="1400" b="0" dirty="0" smtClean="0">
                <a:solidFill>
                  <a:srgbClr val="3366FF"/>
                </a:solidFill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INSERT</a:t>
            </a: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 statement</a:t>
            </a:r>
          </a:p>
          <a:p>
            <a:pPr>
              <a:spcAft>
                <a:spcPts val="600"/>
              </a:spcAft>
            </a:pP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INSERT INTO TABLE Table2</a:t>
            </a:r>
          </a:p>
          <a:p>
            <a:pPr>
              <a:spcAft>
                <a:spcPts val="600"/>
              </a:spcAft>
            </a:pP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SELECT Col1, UPPER(Col2)</a:t>
            </a:r>
          </a:p>
          <a:p>
            <a:pPr>
              <a:spcAft>
                <a:spcPts val="600"/>
              </a:spcAft>
            </a:pP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FROM Table1</a:t>
            </a: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;</a:t>
            </a:r>
          </a:p>
          <a:p>
            <a:pPr>
              <a:spcAft>
                <a:spcPts val="600"/>
              </a:spcAft>
            </a:pPr>
            <a:endParaRPr lang="en-US" altLang="ko-KR" sz="1400" b="0" dirty="0" smtClean="0">
              <a:latin typeface="Arial" panose="020B0604020202020204" pitchFamily="34" charset="0"/>
              <a:ea typeface="휴먼옛체" panose="02030504000101010101" pitchFamily="18" charset="-127"/>
              <a:cs typeface="Arial" panose="020B0604020202020204" pitchFamily="34" charset="0"/>
            </a:endParaRPr>
          </a:p>
          <a:p>
            <a:pPr>
              <a:spcAft>
                <a:spcPts val="600"/>
              </a:spcAft>
            </a:pP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4. Use a </a:t>
            </a:r>
            <a:r>
              <a:rPr lang="en-US" altLang="ko-KR" sz="1400" b="0" dirty="0" smtClean="0">
                <a:solidFill>
                  <a:srgbClr val="3366FF"/>
                </a:solidFill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CREATE TABLE AS SELECT </a:t>
            </a: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(CTAS) statement</a:t>
            </a:r>
          </a:p>
          <a:p>
            <a:pPr>
              <a:spcAft>
                <a:spcPts val="600"/>
              </a:spcAft>
            </a:pP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CREATE TABLE Table3</a:t>
            </a:r>
          </a:p>
          <a:p>
            <a:pPr>
              <a:spcAft>
                <a:spcPts val="600"/>
              </a:spcAft>
            </a:pP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ROW FORMAT DELIMITED FIELDS TERMINATED BY ‘\t’</a:t>
            </a:r>
          </a:p>
          <a:p>
            <a:pPr>
              <a:spcAft>
                <a:spcPts val="600"/>
              </a:spcAft>
            </a:pP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STORED AS TEXTFILE LOCATION ‘/data/</a:t>
            </a:r>
            <a:r>
              <a:rPr lang="en-US" altLang="ko-KR" sz="1400" b="0" dirty="0" err="1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summarytable</a:t>
            </a: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’</a:t>
            </a:r>
          </a:p>
          <a:p>
            <a:pPr>
              <a:spcAft>
                <a:spcPts val="600"/>
              </a:spcAft>
            </a:pP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AS</a:t>
            </a:r>
          </a:p>
          <a:p>
            <a:pPr>
              <a:spcAft>
                <a:spcPts val="600"/>
              </a:spcAft>
            </a:pP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SELECT Col1, SUM(Col2) As Total</a:t>
            </a:r>
          </a:p>
          <a:p>
            <a:pPr>
              <a:spcAft>
                <a:spcPts val="600"/>
              </a:spcAft>
            </a:pP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FROM Table1</a:t>
            </a:r>
          </a:p>
          <a:p>
            <a:pPr>
              <a:spcAft>
                <a:spcPts val="600"/>
              </a:spcAft>
            </a:pP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GROUP BY Col1;</a:t>
            </a:r>
          </a:p>
        </p:txBody>
      </p:sp>
    </p:spTree>
    <p:extLst>
      <p:ext uri="{BB962C8B-B14F-4D97-AF65-F5344CB8AC3E}">
        <p14:creationId xmlns:p14="http://schemas.microsoft.com/office/powerpoint/2010/main" val="41481212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938" y="76200"/>
            <a:ext cx="9115280" cy="517525"/>
          </a:xfrm>
        </p:spPr>
        <p:txBody>
          <a:bodyPr/>
          <a:lstStyle/>
          <a:p>
            <a:r>
              <a:rPr lang="en-US" dirty="0"/>
              <a:t>II </a:t>
            </a:r>
            <a:r>
              <a:rPr lang="en-US" dirty="0" smtClean="0"/>
              <a:t>Hive: How do I query Hive Tables?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- </a:t>
            </a:r>
            <a:fld id="{5582284B-5FC9-4F04-A21C-87CF94294A74}" type="slidenum">
              <a:rPr lang="en-US" altLang="ko-KR" smtClean="0"/>
              <a:pPr>
                <a:defRPr/>
              </a:pPr>
              <a:t>14</a:t>
            </a:fld>
            <a:r>
              <a:rPr lang="en-US" altLang="ko-KR" smtClean="0"/>
              <a:t> -</a:t>
            </a:r>
            <a:endParaRPr lang="en-US" altLang="ko-KR"/>
          </a:p>
        </p:txBody>
      </p:sp>
      <p:sp>
        <p:nvSpPr>
          <p:cNvPr id="6" name="TextBox 5"/>
          <p:cNvSpPr txBox="1"/>
          <p:nvPr/>
        </p:nvSpPr>
        <p:spPr>
          <a:xfrm>
            <a:off x="359998" y="720000"/>
            <a:ext cx="9144219" cy="46935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1. Query data using the </a:t>
            </a:r>
            <a:r>
              <a:rPr lang="en-US" altLang="ko-KR" sz="1400" b="0" dirty="0" smtClean="0">
                <a:solidFill>
                  <a:srgbClr val="3366FF"/>
                </a:solidFill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SELECT</a:t>
            </a: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 </a:t>
            </a:r>
            <a:r>
              <a:rPr lang="en-US" altLang="ko-KR" sz="1400" b="0" dirty="0" err="1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HiveQL</a:t>
            </a: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 statement</a:t>
            </a:r>
          </a:p>
          <a:p>
            <a:pPr>
              <a:spcAft>
                <a:spcPts val="600"/>
              </a:spcAft>
            </a:pPr>
            <a:r>
              <a:rPr lang="en-US" altLang="ko-KR" sz="1400" b="0" dirty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	</a:t>
            </a: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SELECT Col1, SUM(Col2) AS TotalCol2</a:t>
            </a:r>
          </a:p>
          <a:p>
            <a:pPr>
              <a:spcAft>
                <a:spcPts val="600"/>
              </a:spcAft>
            </a:pP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	FROM </a:t>
            </a:r>
            <a:r>
              <a:rPr lang="en-US" altLang="ko-KR" sz="1400" b="0" dirty="0" err="1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MyTable</a:t>
            </a:r>
            <a:endParaRPr lang="en-US" altLang="ko-KR" sz="1400" b="0" dirty="0" smtClean="0">
              <a:latin typeface="Arial" panose="020B0604020202020204" pitchFamily="34" charset="0"/>
              <a:ea typeface="휴먼옛체" panose="02030504000101010101" pitchFamily="18" charset="-127"/>
              <a:cs typeface="Arial" panose="020B0604020202020204" pitchFamily="34" charset="0"/>
            </a:endParaRPr>
          </a:p>
          <a:p>
            <a:pPr>
              <a:spcAft>
                <a:spcPts val="600"/>
              </a:spcAft>
            </a:pPr>
            <a:r>
              <a:rPr lang="en-US" altLang="ko-KR" sz="1400" b="0" dirty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	</a:t>
            </a: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WHERE Col3 = ‘ABC’ AND Col4 &lt; 10</a:t>
            </a:r>
          </a:p>
          <a:p>
            <a:pPr>
              <a:spcAft>
                <a:spcPts val="600"/>
              </a:spcAft>
            </a:pPr>
            <a:r>
              <a:rPr lang="en-US" altLang="ko-KR" sz="1400" b="0" dirty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	</a:t>
            </a: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GROUP BY Col1</a:t>
            </a:r>
          </a:p>
          <a:p>
            <a:pPr>
              <a:spcAft>
                <a:spcPts val="600"/>
              </a:spcAft>
            </a:pPr>
            <a:r>
              <a:rPr lang="en-US" altLang="ko-KR" sz="1400" b="0" dirty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	</a:t>
            </a: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ORDER BY Col4;</a:t>
            </a:r>
          </a:p>
          <a:p>
            <a:pPr>
              <a:spcAft>
                <a:spcPts val="600"/>
              </a:spcAft>
            </a:pP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2. Hive translates the query into jobs and applies the table schema to the underlying data files</a:t>
            </a:r>
          </a:p>
          <a:p>
            <a:pPr>
              <a:spcAft>
                <a:spcPts val="600"/>
              </a:spcAft>
            </a:pP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3. Views are named queries that abstract underlying tables</a:t>
            </a:r>
          </a:p>
          <a:p>
            <a:pPr>
              <a:spcAft>
                <a:spcPts val="600"/>
              </a:spcAft>
            </a:pPr>
            <a:r>
              <a:rPr lang="en-US" altLang="ko-KR" sz="1400" b="0" dirty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	</a:t>
            </a: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CREATE VIEW </a:t>
            </a:r>
            <a:r>
              <a:rPr lang="en-US" altLang="ko-KR" sz="1400" b="0" dirty="0" err="1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vSummarizeData</a:t>
            </a:r>
            <a:endParaRPr lang="en-US" altLang="ko-KR" sz="1400" b="0" dirty="0" smtClean="0">
              <a:latin typeface="Arial" panose="020B0604020202020204" pitchFamily="34" charset="0"/>
              <a:ea typeface="휴먼옛체" panose="02030504000101010101" pitchFamily="18" charset="-127"/>
              <a:cs typeface="Arial" panose="020B0604020202020204" pitchFamily="34" charset="0"/>
            </a:endParaRPr>
          </a:p>
          <a:p>
            <a:pPr>
              <a:spcAft>
                <a:spcPts val="600"/>
              </a:spcAft>
            </a:pPr>
            <a:r>
              <a:rPr lang="en-US" altLang="ko-KR" sz="1400" b="0" dirty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	</a:t>
            </a: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AS</a:t>
            </a:r>
          </a:p>
          <a:p>
            <a:pPr>
              <a:spcAft>
                <a:spcPts val="600"/>
              </a:spcAft>
            </a:pPr>
            <a:r>
              <a:rPr lang="en-US" altLang="ko-KR" sz="1400" b="0" dirty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	</a:t>
            </a: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SELECT col1, SUM(col2) AS TotalCol2</a:t>
            </a:r>
          </a:p>
          <a:p>
            <a:pPr>
              <a:spcAft>
                <a:spcPts val="600"/>
              </a:spcAft>
            </a:pPr>
            <a:r>
              <a:rPr lang="en-US" altLang="ko-KR" sz="1400" b="0" dirty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	</a:t>
            </a: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FROM </a:t>
            </a:r>
            <a:r>
              <a:rPr lang="en-US" altLang="ko-KR" sz="1400" b="0" dirty="0" err="1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mytable</a:t>
            </a:r>
            <a:endParaRPr lang="en-US" altLang="ko-KR" sz="1400" b="0" dirty="0" smtClean="0">
              <a:latin typeface="Arial" panose="020B0604020202020204" pitchFamily="34" charset="0"/>
              <a:ea typeface="휴먼옛체" panose="02030504000101010101" pitchFamily="18" charset="-127"/>
              <a:cs typeface="Arial" panose="020B0604020202020204" pitchFamily="34" charset="0"/>
            </a:endParaRPr>
          </a:p>
          <a:p>
            <a:pPr>
              <a:spcAft>
                <a:spcPts val="600"/>
              </a:spcAft>
            </a:pPr>
            <a:r>
              <a:rPr lang="en-US" altLang="ko-KR" sz="1400" b="0" dirty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	</a:t>
            </a: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GROUP BY col1;</a:t>
            </a:r>
          </a:p>
          <a:p>
            <a:pPr>
              <a:spcAft>
                <a:spcPts val="600"/>
              </a:spcAft>
            </a:pPr>
            <a:endParaRPr lang="en-US" altLang="ko-KR" sz="1400" b="0" dirty="0">
              <a:latin typeface="Arial" panose="020B0604020202020204" pitchFamily="34" charset="0"/>
              <a:ea typeface="휴먼옛체" panose="02030504000101010101" pitchFamily="18" charset="-127"/>
              <a:cs typeface="Arial" panose="020B0604020202020204" pitchFamily="34" charset="0"/>
            </a:endParaRPr>
          </a:p>
          <a:p>
            <a:pPr>
              <a:spcAft>
                <a:spcPts val="600"/>
              </a:spcAft>
            </a:pP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	SELECT col1, TotalCol2</a:t>
            </a:r>
          </a:p>
          <a:p>
            <a:pPr>
              <a:spcAft>
                <a:spcPts val="600"/>
              </a:spcAft>
            </a:pPr>
            <a:r>
              <a:rPr lang="en-US" altLang="ko-KR" sz="1400" b="0" dirty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	</a:t>
            </a: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FROM </a:t>
            </a:r>
            <a:r>
              <a:rPr lang="en-US" altLang="ko-KR" sz="1400" b="0" dirty="0" err="1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vSummarizeData</a:t>
            </a:r>
            <a:endParaRPr lang="en-US" altLang="ko-KR" sz="1400" b="0" dirty="0" smtClean="0">
              <a:latin typeface="Arial" panose="020B0604020202020204" pitchFamily="34" charset="0"/>
              <a:ea typeface="휴먼옛체" panose="02030504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235839" y="6514713"/>
            <a:ext cx="22683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3366FF"/>
                </a:solidFill>
              </a:rPr>
              <a:t>Demo</a:t>
            </a:r>
            <a:r>
              <a:rPr lang="en-US" dirty="0" smtClean="0"/>
              <a:t>: Querying Hive Tables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91954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7941" y="3904313"/>
            <a:ext cx="4482181" cy="267199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804" y="4404920"/>
            <a:ext cx="5034881" cy="22050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938" y="76200"/>
            <a:ext cx="9050626" cy="517525"/>
          </a:xfrm>
        </p:spPr>
        <p:txBody>
          <a:bodyPr/>
          <a:lstStyle/>
          <a:p>
            <a:r>
              <a:rPr lang="en-US" dirty="0"/>
              <a:t>II </a:t>
            </a:r>
            <a:r>
              <a:rPr lang="en-US" dirty="0" smtClean="0"/>
              <a:t>Hive: Partitioning, Skewing, and Clustering Tables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- </a:t>
            </a:r>
            <a:fld id="{5582284B-5FC9-4F04-A21C-87CF94294A74}" type="slidenum">
              <a:rPr lang="en-US" altLang="ko-KR" smtClean="0"/>
              <a:pPr>
                <a:defRPr/>
              </a:pPr>
              <a:t>15</a:t>
            </a:fld>
            <a:r>
              <a:rPr lang="en-US" altLang="ko-KR" smtClean="0"/>
              <a:t> -</a:t>
            </a:r>
            <a:endParaRPr lang="en-US" altLang="ko-KR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937" y="761576"/>
            <a:ext cx="6462041" cy="334841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743185" y="6514713"/>
            <a:ext cx="26963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Demo: Creating Partitioned Tables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85141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II Hive Comparing RDBMS and Hive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- </a:t>
            </a:r>
            <a:fld id="{5582284B-5FC9-4F04-A21C-87CF94294A74}" type="slidenum">
              <a:rPr lang="en-US" altLang="ko-KR" smtClean="0"/>
              <a:pPr>
                <a:defRPr/>
              </a:pPr>
              <a:t>16</a:t>
            </a:fld>
            <a:r>
              <a:rPr lang="en-US" altLang="ko-KR" smtClean="0"/>
              <a:t> -</a:t>
            </a:r>
            <a:endParaRPr lang="en-US" altLang="ko-KR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326" y="918904"/>
            <a:ext cx="6106417" cy="253919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8918" y="3448734"/>
            <a:ext cx="5860530" cy="3126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3124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III Beyond Hive: What is Pig?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- </a:t>
            </a:r>
            <a:fld id="{5582284B-5FC9-4F04-A21C-87CF94294A74}" type="slidenum">
              <a:rPr lang="en-US" altLang="ko-KR" smtClean="0"/>
              <a:pPr>
                <a:defRPr/>
              </a:pPr>
              <a:t>17</a:t>
            </a:fld>
            <a:r>
              <a:rPr lang="en-US" altLang="ko-KR" smtClean="0"/>
              <a:t> -</a:t>
            </a:r>
            <a:endParaRPr lang="en-US" altLang="ko-KR"/>
          </a:p>
        </p:txBody>
      </p:sp>
      <p:sp>
        <p:nvSpPr>
          <p:cNvPr id="5" name="TextBox 4"/>
          <p:cNvSpPr txBox="1"/>
          <p:nvPr/>
        </p:nvSpPr>
        <p:spPr>
          <a:xfrm>
            <a:off x="360000" y="720000"/>
            <a:ext cx="9322220" cy="29392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Pig is a high level scripting language used with Hadoop.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Pig </a:t>
            </a: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performs </a:t>
            </a:r>
            <a:r>
              <a:rPr lang="en-US" altLang="ko-KR" sz="1400" b="0" dirty="0" smtClean="0">
                <a:solidFill>
                  <a:srgbClr val="3366FF"/>
                </a:solidFill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a series of transformations to data relations</a:t>
            </a: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 based on Pig Latin statements.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Relations are loaded using </a:t>
            </a:r>
            <a:r>
              <a:rPr lang="en-US" altLang="ko-KR" sz="1400" b="0" dirty="0" smtClean="0">
                <a:solidFill>
                  <a:srgbClr val="3366FF"/>
                </a:solidFill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schema on read</a:t>
            </a: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 semantics to project table structure at </a:t>
            </a: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runtime.</a:t>
            </a:r>
            <a:endParaRPr lang="en-US" altLang="ko-KR" sz="1400" b="0" dirty="0" smtClean="0">
              <a:latin typeface="Arial" panose="020B0604020202020204" pitchFamily="34" charset="0"/>
              <a:ea typeface="휴먼옛체" panose="02030504000101010101" pitchFamily="18" charset="-127"/>
              <a:cs typeface="Arial" panose="020B0604020202020204" pitchFamily="34" charset="0"/>
            </a:endParaRP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You can run Pig Latin statements interactively in the </a:t>
            </a:r>
            <a:r>
              <a:rPr lang="en-US" altLang="ko-KR" sz="1400" b="0" dirty="0" smtClean="0">
                <a:solidFill>
                  <a:srgbClr val="3366FF"/>
                </a:solidFill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Grunt</a:t>
            </a: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 shell or save a script file and run them as a </a:t>
            </a: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batch.</a:t>
            </a:r>
            <a:endParaRPr lang="en-US" altLang="ko-KR" sz="1400" b="0" dirty="0" smtClean="0">
              <a:latin typeface="Arial" panose="020B0604020202020204" pitchFamily="34" charset="0"/>
              <a:ea typeface="휴먼옛체" panose="02030504000101010101" pitchFamily="18" charset="-127"/>
              <a:cs typeface="Arial" panose="020B0604020202020204" pitchFamily="34" charset="0"/>
            </a:endParaRP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A relation is an </a:t>
            </a:r>
            <a:r>
              <a:rPr lang="en-US" altLang="ko-KR" sz="1400" b="0" dirty="0" smtClean="0">
                <a:solidFill>
                  <a:srgbClr val="3366FF"/>
                </a:solidFill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outer bag</a:t>
            </a:r>
          </a:p>
          <a:p>
            <a:pPr marL="800100" lvl="1" indent="-342900">
              <a:spcAft>
                <a:spcPts val="600"/>
              </a:spcAft>
              <a:buFont typeface="+mj-lt"/>
              <a:buAutoNum type="alphaLcPeriod"/>
            </a:pP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A </a:t>
            </a:r>
            <a:r>
              <a:rPr lang="en-US" altLang="ko-KR" sz="1400" b="0" dirty="0" smtClean="0">
                <a:solidFill>
                  <a:srgbClr val="3366FF"/>
                </a:solidFill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bag</a:t>
            </a: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 is a collection of tuples</a:t>
            </a:r>
          </a:p>
          <a:p>
            <a:pPr marL="800100" lvl="1" indent="-342900">
              <a:spcAft>
                <a:spcPts val="600"/>
              </a:spcAft>
              <a:buFont typeface="+mj-lt"/>
              <a:buAutoNum type="alphaLcPeriod"/>
            </a:pP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A </a:t>
            </a:r>
            <a:r>
              <a:rPr lang="en-US" altLang="ko-KR" sz="1400" b="0" dirty="0" smtClean="0">
                <a:solidFill>
                  <a:srgbClr val="3366FF"/>
                </a:solidFill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tuple</a:t>
            </a: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 is an ordered set of fields</a:t>
            </a:r>
          </a:p>
          <a:p>
            <a:pPr marL="800100" lvl="1" indent="-342900">
              <a:spcAft>
                <a:spcPts val="600"/>
              </a:spcAft>
              <a:buFont typeface="+mj-lt"/>
              <a:buAutoNum type="alphaLcPeriod"/>
            </a:pP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A </a:t>
            </a:r>
            <a:r>
              <a:rPr lang="en-US" altLang="ko-KR" sz="1400" b="0" dirty="0" smtClean="0">
                <a:solidFill>
                  <a:srgbClr val="3366FF"/>
                </a:solidFill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field</a:t>
            </a: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 is a data item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A </a:t>
            </a:r>
            <a:r>
              <a:rPr lang="en-US" altLang="ko-KR" sz="1400" b="0" dirty="0" smtClean="0">
                <a:solidFill>
                  <a:srgbClr val="3366FF"/>
                </a:solidFill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field</a:t>
            </a: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 can contain an </a:t>
            </a:r>
            <a:r>
              <a:rPr lang="en-US" altLang="ko-KR" sz="1400" b="0" dirty="0" smtClean="0">
                <a:solidFill>
                  <a:srgbClr val="3366FF"/>
                </a:solidFill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inner bag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A </a:t>
            </a:r>
            <a:r>
              <a:rPr lang="en-US" altLang="ko-KR" sz="1400" b="0" dirty="0" smtClean="0">
                <a:solidFill>
                  <a:srgbClr val="3366FF"/>
                </a:solidFill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bag</a:t>
            </a: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 can contain </a:t>
            </a:r>
            <a:r>
              <a:rPr lang="en-US" altLang="ko-KR" sz="1400" b="0" dirty="0" smtClean="0">
                <a:solidFill>
                  <a:srgbClr val="3366FF"/>
                </a:solidFill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tuples</a:t>
            </a: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 with nonmatching schema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9557" y="2006513"/>
            <a:ext cx="1513876" cy="183827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93" y="4039695"/>
            <a:ext cx="4469042" cy="226902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4757" y="4039695"/>
            <a:ext cx="4669645" cy="2321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8683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III </a:t>
            </a:r>
            <a:r>
              <a:rPr lang="en-US" dirty="0" smtClean="0"/>
              <a:t>Pig: What kinds of things can I do with Pig?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- </a:t>
            </a:r>
            <a:fld id="{5582284B-5FC9-4F04-A21C-87CF94294A74}" type="slidenum">
              <a:rPr lang="en-US" altLang="ko-KR" smtClean="0"/>
              <a:pPr>
                <a:defRPr/>
              </a:pPr>
              <a:t>18</a:t>
            </a:fld>
            <a:r>
              <a:rPr lang="en-US" altLang="ko-KR" smtClean="0"/>
              <a:t> -</a:t>
            </a:r>
            <a:endParaRPr lang="en-US" altLang="ko-KR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037" y="699621"/>
            <a:ext cx="9256068" cy="526804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5822" y="4763161"/>
            <a:ext cx="3420994" cy="189005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32919" y="1130145"/>
            <a:ext cx="14895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Date, temperature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94060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46091" y="1685404"/>
            <a:ext cx="9017066" cy="585418"/>
          </a:xfrm>
        </p:spPr>
        <p:txBody>
          <a:bodyPr/>
          <a:lstStyle/>
          <a:p>
            <a:r>
              <a:rPr lang="en-US" altLang="ko-KR" dirty="0">
                <a:ea typeface="Yet R" panose="020B0600000101010101" charset="-127"/>
              </a:rPr>
              <a:t>Azure </a:t>
            </a:r>
            <a:r>
              <a:rPr lang="en-US" altLang="ko-KR" dirty="0" smtClean="0">
                <a:ea typeface="Yet R" panose="020B0600000101010101" charset="-127"/>
              </a:rPr>
              <a:t>HDInsight</a:t>
            </a:r>
            <a:endParaRPr lang="ko-KR" altLang="en-US" dirty="0">
              <a:ea typeface="Yet R" panose="020B0600000101010101" charset="-127"/>
            </a:endParaRP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780756" y="2356907"/>
            <a:ext cx="8344483" cy="428388"/>
          </a:xfrm>
        </p:spPr>
        <p:txBody>
          <a:bodyPr/>
          <a:lstStyle/>
          <a:p>
            <a:r>
              <a:rPr lang="en-US" altLang="ko-KR" dirty="0">
                <a:ea typeface="Yet R" panose="020B0600000101010101" charset="-127"/>
              </a:rPr>
              <a:t>- Azure Bootcamp</a:t>
            </a:r>
            <a:r>
              <a:rPr lang="ko-KR" altLang="en-US" dirty="0">
                <a:ea typeface="Yet R" panose="020B0600000101010101" charset="-127"/>
              </a:rPr>
              <a:t> </a:t>
            </a:r>
            <a:r>
              <a:rPr lang="en-US" altLang="ko-KR" dirty="0">
                <a:ea typeface="Yet R" panose="020B0600000101010101" charset="-127"/>
              </a:rPr>
              <a:t>-</a:t>
            </a:r>
            <a:endParaRPr lang="ko-KR" altLang="en-US" dirty="0">
              <a:ea typeface="Yet R" panose="020B0600000101010101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445488" y="4038030"/>
            <a:ext cx="9589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Arial" panose="020B0604020202020204" pitchFamily="34" charset="0"/>
                <a:ea typeface="Yet R" panose="020B0600000101010101" charset="-127"/>
                <a:cs typeface="Arial" panose="020B0604020202020204" pitchFamily="34" charset="0"/>
              </a:rPr>
              <a:t>2017. 4. 22</a:t>
            </a:r>
            <a:endParaRPr lang="ko-KR" altLang="en-US" dirty="0">
              <a:latin typeface="Arial" panose="020B0604020202020204" pitchFamily="34" charset="0"/>
              <a:ea typeface="Yet R" panose="020B0600000101010101" charset="-127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010015" y="4564453"/>
            <a:ext cx="18859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800" b="0" dirty="0">
                <a:latin typeface="Arial" panose="020B0604020202020204" pitchFamily="34" charset="0"/>
                <a:ea typeface="Yet R" panose="020B0600000101010101" charset="-127"/>
                <a:cs typeface="Arial" panose="020B0604020202020204" pitchFamily="34" charset="0"/>
              </a:rPr>
              <a:t>Ingyu Lee </a:t>
            </a:r>
          </a:p>
          <a:p>
            <a:pPr algn="ctr"/>
            <a:r>
              <a:rPr lang="en-US" altLang="ko-KR" sz="1800" b="0" dirty="0">
                <a:latin typeface="Arial" panose="020B0604020202020204" pitchFamily="34" charset="0"/>
                <a:ea typeface="Yet R" panose="020B0600000101010101" charset="-127"/>
                <a:cs typeface="Arial" panose="020B0604020202020204" pitchFamily="34" charset="0"/>
              </a:rPr>
              <a:t>(inlee@troy.edu)</a:t>
            </a:r>
            <a:endParaRPr lang="ko-KR" altLang="en-US" sz="1800" b="0" dirty="0">
              <a:latin typeface="Arial" panose="020B0604020202020204" pitchFamily="34" charset="0"/>
              <a:ea typeface="Yet R" panose="020B0600000101010101" charset="-127"/>
              <a:cs typeface="Arial" panose="020B0604020202020204" pitchFamily="34" charset="0"/>
            </a:endParaRPr>
          </a:p>
        </p:txBody>
      </p:sp>
      <p:sp>
        <p:nvSpPr>
          <p:cNvPr id="11" name="Line 40"/>
          <p:cNvSpPr>
            <a:spLocks noChangeShapeType="1"/>
          </p:cNvSpPr>
          <p:nvPr/>
        </p:nvSpPr>
        <p:spPr bwMode="auto">
          <a:xfrm>
            <a:off x="0" y="3068638"/>
            <a:ext cx="9906000" cy="793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rIns="90000" bIns="46800"/>
          <a:lstStyle/>
          <a:p>
            <a:pPr>
              <a:defRPr/>
            </a:pPr>
            <a:endParaRPr lang="ko-KR" altLang="en-US">
              <a:latin typeface="맑은 고딕" pitchFamily="50" charset="-127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764160" y="5664407"/>
            <a:ext cx="44209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github.com/Azure-Bootcamp-Troy/AzureHDInsight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32895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III Pig: What kinds of things can I do with Pig?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- </a:t>
            </a:r>
            <a:fld id="{5582284B-5FC9-4F04-A21C-87CF94294A74}" type="slidenum">
              <a:rPr lang="en-US" altLang="ko-KR" smtClean="0"/>
              <a:pPr>
                <a:defRPr/>
              </a:pPr>
              <a:t>19</a:t>
            </a:fld>
            <a:r>
              <a:rPr lang="en-US" altLang="ko-KR" smtClean="0"/>
              <a:t> -</a:t>
            </a:r>
            <a:endParaRPr lang="en-US" altLang="ko-KR"/>
          </a:p>
        </p:txBody>
      </p:sp>
      <p:sp>
        <p:nvSpPr>
          <p:cNvPr id="5" name="TextBox 4"/>
          <p:cNvSpPr txBox="1"/>
          <p:nvPr/>
        </p:nvSpPr>
        <p:spPr>
          <a:xfrm>
            <a:off x="7136330" y="6514713"/>
            <a:ext cx="25458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3366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Demo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: Processing Data with Pig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60000" y="720000"/>
            <a:ext cx="9322220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Pig generates Map and Reduce operations from Pig Latin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Jobs are generated on:</a:t>
            </a:r>
          </a:p>
          <a:p>
            <a:pPr marL="800100" lvl="1" indent="-342900">
              <a:spcAft>
                <a:spcPts val="600"/>
              </a:spcAft>
              <a:buFont typeface="+mj-lt"/>
              <a:buAutoNum type="alphaLcPeriod"/>
            </a:pP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DUMP</a:t>
            </a:r>
          </a:p>
          <a:p>
            <a:pPr marL="800100" lvl="1" indent="-342900">
              <a:spcAft>
                <a:spcPts val="600"/>
              </a:spcAft>
              <a:buFont typeface="+mj-lt"/>
              <a:buAutoNum type="alphaLcPeriod"/>
            </a:pP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STORE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938" y="2251459"/>
            <a:ext cx="8896350" cy="212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6436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III Pig: </a:t>
            </a:r>
            <a:r>
              <a:rPr lang="en-US" dirty="0" smtClean="0"/>
              <a:t>How do I run a Pig script?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- </a:t>
            </a:r>
            <a:fld id="{5582284B-5FC9-4F04-A21C-87CF94294A74}" type="slidenum">
              <a:rPr lang="en-US" altLang="ko-KR" smtClean="0"/>
              <a:pPr>
                <a:defRPr/>
              </a:pPr>
              <a:t>20</a:t>
            </a:fld>
            <a:r>
              <a:rPr lang="en-US" altLang="ko-KR" smtClean="0"/>
              <a:t> -</a:t>
            </a:r>
            <a:endParaRPr lang="en-US" altLang="ko-KR"/>
          </a:p>
        </p:txBody>
      </p:sp>
      <p:sp>
        <p:nvSpPr>
          <p:cNvPr id="5" name="TextBox 4"/>
          <p:cNvSpPr txBox="1"/>
          <p:nvPr/>
        </p:nvSpPr>
        <p:spPr>
          <a:xfrm>
            <a:off x="7458534" y="6514713"/>
            <a:ext cx="22236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3366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Demo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: Running a Pig Script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60000" y="720000"/>
            <a:ext cx="9322220" cy="17697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Save a Pig Latin script file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Run the script using Pig</a:t>
            </a:r>
          </a:p>
          <a:p>
            <a:pPr lvl="1">
              <a:spcAft>
                <a:spcPts val="600"/>
              </a:spcAft>
            </a:pPr>
            <a:r>
              <a:rPr lang="en-US" altLang="ko-KR" sz="1400" b="0" dirty="0" smtClean="0">
                <a:solidFill>
                  <a:srgbClr val="3366FF"/>
                </a:solidFill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Pig wasb:///scripts/myscript.pig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Consume the results using any Azure storage client</a:t>
            </a:r>
          </a:p>
          <a:p>
            <a:pPr marL="800100" lvl="1" indent="-342900">
              <a:spcAft>
                <a:spcPts val="600"/>
              </a:spcAft>
              <a:buFont typeface="+mj-lt"/>
              <a:buAutoNum type="alphaLcPeriod"/>
            </a:pP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For example, Excel or Power BI</a:t>
            </a:r>
          </a:p>
          <a:p>
            <a:pPr marL="800100" lvl="1" indent="-342900">
              <a:spcAft>
                <a:spcPts val="600"/>
              </a:spcAft>
              <a:buFont typeface="+mj-lt"/>
              <a:buAutoNum type="alphaLcPeriod"/>
            </a:pP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Default output does not include schema – just data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2499" y="720000"/>
            <a:ext cx="3771900" cy="15525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5165" y="2199221"/>
            <a:ext cx="1628775" cy="134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3468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III Pig: </a:t>
            </a:r>
            <a:r>
              <a:rPr lang="en-US" dirty="0" smtClean="0"/>
              <a:t>What are UDFs?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- </a:t>
            </a:r>
            <a:fld id="{5582284B-5FC9-4F04-A21C-87CF94294A74}" type="slidenum">
              <a:rPr lang="en-US" altLang="ko-KR" smtClean="0"/>
              <a:pPr>
                <a:defRPr/>
              </a:pPr>
              <a:t>21</a:t>
            </a:fld>
            <a:r>
              <a:rPr lang="en-US" altLang="ko-KR" smtClean="0"/>
              <a:t> -</a:t>
            </a:r>
            <a:endParaRPr lang="en-US" altLang="ko-KR"/>
          </a:p>
        </p:txBody>
      </p:sp>
      <p:sp>
        <p:nvSpPr>
          <p:cNvPr id="6" name="TextBox 5"/>
          <p:cNvSpPr txBox="1"/>
          <p:nvPr/>
        </p:nvSpPr>
        <p:spPr>
          <a:xfrm>
            <a:off x="360000" y="720000"/>
            <a:ext cx="9322220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User Defined Functions (UDFs) extend the capability of Hive and Pig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Simpler than writing custom MapReduce components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Can be implemented using many languages, for example:</a:t>
            </a:r>
          </a:p>
          <a:p>
            <a:pPr marL="800100" lvl="1" indent="-342900">
              <a:spcAft>
                <a:spcPts val="600"/>
              </a:spcAft>
              <a:buFont typeface="+mj-lt"/>
              <a:buAutoNum type="alphaLcPeriod"/>
            </a:pP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Java</a:t>
            </a:r>
          </a:p>
          <a:p>
            <a:pPr marL="800100" lvl="1" indent="-342900">
              <a:spcAft>
                <a:spcPts val="600"/>
              </a:spcAft>
              <a:buFont typeface="+mj-lt"/>
              <a:buAutoNum type="alphaLcPeriod"/>
            </a:pP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C#</a:t>
            </a:r>
          </a:p>
          <a:p>
            <a:pPr marL="800100" lvl="1" indent="-342900">
              <a:spcAft>
                <a:spcPts val="600"/>
              </a:spcAft>
              <a:buFont typeface="+mj-lt"/>
              <a:buAutoNum type="alphaLcPeriod"/>
            </a:pP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Python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Python is a (relatively) simple scripting language – ideal for UDFs</a:t>
            </a:r>
          </a:p>
          <a:p>
            <a:pPr marL="800100" lvl="1" indent="-342900">
              <a:spcAft>
                <a:spcPts val="600"/>
              </a:spcAft>
              <a:buFont typeface="+mj-lt"/>
              <a:buAutoNum type="alphaLcPeriod"/>
            </a:pP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Intuitive syntax</a:t>
            </a:r>
          </a:p>
          <a:p>
            <a:pPr marL="800100" lvl="1" indent="-342900">
              <a:spcAft>
                <a:spcPts val="600"/>
              </a:spcAft>
              <a:buFont typeface="+mj-lt"/>
              <a:buAutoNum type="alphaLcPeriod"/>
            </a:pP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Dynamic typing</a:t>
            </a:r>
          </a:p>
          <a:p>
            <a:pPr marL="800100" lvl="1" indent="-342900">
              <a:spcAft>
                <a:spcPts val="600"/>
              </a:spcAft>
              <a:buFont typeface="+mj-lt"/>
              <a:buAutoNum type="alphaLcPeriod"/>
            </a:pP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Interpreted execution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Python is pre-installed on HDInsight clusters</a:t>
            </a:r>
          </a:p>
          <a:p>
            <a:pPr marL="800100" lvl="1" indent="-342900">
              <a:spcAft>
                <a:spcPts val="600"/>
              </a:spcAft>
              <a:buFont typeface="+mj-lt"/>
              <a:buAutoNum type="alphaLcPeriod"/>
            </a:pP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Python 2.7 supports streaming from Hive</a:t>
            </a:r>
          </a:p>
          <a:p>
            <a:pPr marL="800100" lvl="1" indent="-342900">
              <a:spcAft>
                <a:spcPts val="600"/>
              </a:spcAft>
              <a:buFont typeface="+mj-lt"/>
              <a:buAutoNum type="alphaLcPeriod"/>
            </a:pPr>
            <a:r>
              <a:rPr lang="en-US" altLang="ko-KR" sz="1400" b="0" dirty="0" err="1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Jypthon</a:t>
            </a: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 (a Java implementation of Python) has native support in Pig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1935" y="720000"/>
            <a:ext cx="1914525" cy="23431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8263" y="4674865"/>
            <a:ext cx="2886075" cy="176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7279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III Pig: </a:t>
            </a:r>
            <a:r>
              <a:rPr lang="en-US" dirty="0" smtClean="0"/>
              <a:t>How do I use a Python UDF in Pig?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- </a:t>
            </a:r>
            <a:fld id="{5582284B-5FC9-4F04-A21C-87CF94294A74}" type="slidenum">
              <a:rPr lang="en-US" altLang="ko-KR" smtClean="0"/>
              <a:pPr>
                <a:defRPr/>
              </a:pPr>
              <a:t>22</a:t>
            </a:fld>
            <a:r>
              <a:rPr lang="en-US" altLang="ko-KR" smtClean="0"/>
              <a:t> -</a:t>
            </a:r>
            <a:endParaRPr lang="en-US" altLang="ko-KR"/>
          </a:p>
        </p:txBody>
      </p:sp>
      <p:sp>
        <p:nvSpPr>
          <p:cNvPr id="6" name="TextBox 5"/>
          <p:cNvSpPr txBox="1"/>
          <p:nvPr/>
        </p:nvSpPr>
        <p:spPr>
          <a:xfrm>
            <a:off x="6940850" y="6514713"/>
            <a:ext cx="28552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3366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Demo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: Using a Python UDF from Pig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60000" y="720000"/>
            <a:ext cx="9322220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Pig natively supports </a:t>
            </a:r>
            <a:r>
              <a:rPr lang="en-US" altLang="ko-KR" sz="1400" b="0" dirty="0" err="1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Jython</a:t>
            </a:r>
            <a:endParaRPr lang="en-US" altLang="ko-KR" sz="1400" b="0" dirty="0" smtClean="0">
              <a:latin typeface="Arial" panose="020B0604020202020204" pitchFamily="34" charset="0"/>
              <a:ea typeface="휴먼옛체" panose="02030504000101010101" pitchFamily="18" charset="-127"/>
              <a:cs typeface="Arial" panose="020B0604020202020204" pitchFamily="34" charset="0"/>
            </a:endParaRPr>
          </a:p>
          <a:p>
            <a:pPr marL="800100" lvl="1" indent="-342900">
              <a:spcAft>
                <a:spcPts val="600"/>
              </a:spcAft>
              <a:buFont typeface="+mj-lt"/>
              <a:buAutoNum type="alphaLcPeriod"/>
            </a:pP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Define the output schema as a Pig bag</a:t>
            </a:r>
          </a:p>
          <a:p>
            <a:pPr marL="800100" lvl="1" indent="-342900">
              <a:spcAft>
                <a:spcPts val="600"/>
              </a:spcAft>
              <a:buFont typeface="+mj-lt"/>
              <a:buAutoNum type="alphaLcPeriod"/>
            </a:pP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Declare a Python function that receives an input parameter from Pig</a:t>
            </a:r>
          </a:p>
          <a:p>
            <a:pPr marL="800100" lvl="1" indent="-342900">
              <a:spcAft>
                <a:spcPts val="600"/>
              </a:spcAft>
              <a:buFont typeface="+mj-lt"/>
              <a:buAutoNum type="alphaLcPeriod"/>
            </a:pP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Return results as fields based on the output schema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9294" y="2031215"/>
            <a:ext cx="5097128" cy="124859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73899" y="3527033"/>
            <a:ext cx="93222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2.   Use the </a:t>
            </a:r>
            <a:r>
              <a:rPr lang="en-US" altLang="ko-KR" sz="1400" b="0" dirty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Pig</a:t>
            </a: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 FOREACH…GENERATE statement to invoke a UDF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9293" y="3873214"/>
            <a:ext cx="6290661" cy="1109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7439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III Pig: How do I use a Python UDF in </a:t>
            </a:r>
            <a:r>
              <a:rPr lang="en-US" dirty="0" smtClean="0"/>
              <a:t>Hive?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- </a:t>
            </a:r>
            <a:fld id="{5582284B-5FC9-4F04-A21C-87CF94294A74}" type="slidenum">
              <a:rPr lang="en-US" altLang="ko-KR" smtClean="0"/>
              <a:pPr>
                <a:defRPr/>
              </a:pPr>
              <a:t>23</a:t>
            </a:fld>
            <a:r>
              <a:rPr lang="en-US" altLang="ko-KR" smtClean="0"/>
              <a:t> -</a:t>
            </a:r>
            <a:endParaRPr lang="en-US" altLang="ko-KR"/>
          </a:p>
        </p:txBody>
      </p:sp>
      <p:sp>
        <p:nvSpPr>
          <p:cNvPr id="6" name="TextBox 5"/>
          <p:cNvSpPr txBox="1"/>
          <p:nvPr/>
        </p:nvSpPr>
        <p:spPr>
          <a:xfrm>
            <a:off x="360000" y="720000"/>
            <a:ext cx="932222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Hive exchanges data with Python using a </a:t>
            </a:r>
            <a:r>
              <a:rPr lang="en-US" altLang="ko-KR" sz="1400" b="0" dirty="0" smtClean="0">
                <a:solidFill>
                  <a:srgbClr val="3366FF"/>
                </a:solidFill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streaming</a:t>
            </a: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 technique</a:t>
            </a:r>
          </a:p>
          <a:p>
            <a:pPr marL="800100" lvl="1" indent="-342900">
              <a:spcAft>
                <a:spcPts val="600"/>
              </a:spcAft>
              <a:buFont typeface="+mj-lt"/>
              <a:buAutoNum type="alphaLcPeriod"/>
            </a:pP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Rows from Hive are passed to Python through </a:t>
            </a:r>
            <a:r>
              <a:rPr lang="en-US" altLang="ko-KR" sz="1400" b="0" dirty="0" smtClean="0">
                <a:solidFill>
                  <a:srgbClr val="3366FF"/>
                </a:solidFill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STDIN</a:t>
            </a:r>
          </a:p>
          <a:p>
            <a:pPr marL="800100" lvl="1" indent="-342900">
              <a:spcAft>
                <a:spcPts val="600"/>
              </a:spcAft>
              <a:buFont typeface="+mj-lt"/>
              <a:buAutoNum type="alphaLcPeriod"/>
            </a:pP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Processed rows from Python are passed to Hive through </a:t>
            </a:r>
            <a:r>
              <a:rPr lang="en-US" altLang="ko-KR" sz="1400" b="0" dirty="0" smtClean="0">
                <a:solidFill>
                  <a:srgbClr val="3366FF"/>
                </a:solidFill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STDOUT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2960" y="1672850"/>
            <a:ext cx="3095992" cy="117631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88938" y="3101212"/>
            <a:ext cx="93222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2.    Use the Hive </a:t>
            </a:r>
            <a:r>
              <a:rPr lang="en-US" altLang="ko-KR" sz="1400" b="0" dirty="0" smtClean="0">
                <a:solidFill>
                  <a:srgbClr val="3366FF"/>
                </a:solidFill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TRANSFORM</a:t>
            </a: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 statement to invoke a UDF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9794" y="3661038"/>
            <a:ext cx="4275857" cy="152709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338393" y="6514713"/>
            <a:ext cx="23727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3366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Demo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: Using a UDF from Hive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84093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III Hive and Pig – Complementing each other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- </a:t>
            </a:r>
            <a:fld id="{5582284B-5FC9-4F04-A21C-87CF94294A74}" type="slidenum">
              <a:rPr lang="en-US" altLang="ko-KR" smtClean="0"/>
              <a:pPr>
                <a:defRPr/>
              </a:pPr>
              <a:t>24</a:t>
            </a:fld>
            <a:r>
              <a:rPr lang="en-US" altLang="ko-KR" smtClean="0"/>
              <a:t> -</a:t>
            </a:r>
            <a:endParaRPr lang="en-US" altLang="ko-KR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840" y="1081779"/>
            <a:ext cx="8205960" cy="4046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2179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IV HBase: What </a:t>
            </a:r>
            <a:r>
              <a:rPr lang="en-US" dirty="0"/>
              <a:t>is Apache </a:t>
            </a:r>
            <a:r>
              <a:rPr lang="en-US" dirty="0" smtClean="0"/>
              <a:t>HBase</a:t>
            </a:r>
            <a:r>
              <a:rPr lang="en-US" dirty="0"/>
              <a:t>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- </a:t>
            </a:r>
            <a:fld id="{5582284B-5FC9-4F04-A21C-87CF94294A74}" type="slidenum">
              <a:rPr lang="en-US" altLang="ko-KR" smtClean="0"/>
              <a:pPr>
                <a:defRPr/>
              </a:pPr>
              <a:t>25</a:t>
            </a:fld>
            <a:r>
              <a:rPr lang="en-US" altLang="ko-KR" smtClean="0"/>
              <a:t> -</a:t>
            </a:r>
            <a:endParaRPr lang="en-US" altLang="ko-KR"/>
          </a:p>
        </p:txBody>
      </p:sp>
      <p:sp>
        <p:nvSpPr>
          <p:cNvPr id="4" name="TextBox 3"/>
          <p:cNvSpPr txBox="1"/>
          <p:nvPr/>
        </p:nvSpPr>
        <p:spPr>
          <a:xfrm>
            <a:off x="360000" y="720000"/>
            <a:ext cx="457221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altLang="ko-KR" sz="1400" b="0" dirty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A </a:t>
            </a:r>
            <a:r>
              <a:rPr lang="en-US" altLang="ko-KR" sz="1400" b="0" dirty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low-latency</a:t>
            </a:r>
            <a:r>
              <a:rPr lang="en-US" altLang="ko-KR" sz="1400" b="0" dirty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, NoSQL database built on </a:t>
            </a: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Hadoop.</a:t>
            </a:r>
            <a:endParaRPr lang="en-US" altLang="ko-KR" sz="1400" b="0" dirty="0">
              <a:latin typeface="Arial" panose="020B0604020202020204" pitchFamily="34" charset="0"/>
              <a:ea typeface="휴먼옛체" panose="02030504000101010101" pitchFamily="18" charset="-127"/>
              <a:cs typeface="Arial" panose="020B0604020202020204" pitchFamily="34" charset="0"/>
            </a:endParaRP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altLang="ko-KR" sz="1400" b="0" dirty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Modeled on Google’s Big </a:t>
            </a: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Table.</a:t>
            </a:r>
            <a:endParaRPr lang="en-US" altLang="ko-KR" sz="1400" b="0" dirty="0">
              <a:latin typeface="Arial" panose="020B0604020202020204" pitchFamily="34" charset="0"/>
              <a:ea typeface="휴먼옛체" panose="02030504000101010101" pitchFamily="18" charset="-127"/>
              <a:cs typeface="Arial" panose="020B0604020202020204" pitchFamily="34" charset="0"/>
            </a:endParaRP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altLang="ko-KR" sz="1400" b="0" dirty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HBase stores data in StoreFiles on </a:t>
            </a: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HDFS.</a:t>
            </a:r>
            <a:endParaRPr lang="en-US" altLang="ko-KR" sz="1400" b="0" dirty="0">
              <a:latin typeface="Arial" panose="020B0604020202020204" pitchFamily="34" charset="0"/>
              <a:ea typeface="휴먼옛체" panose="02030504000101010101" pitchFamily="18" charset="-127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7007" y="769759"/>
            <a:ext cx="2990850" cy="130492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60000" y="1850528"/>
            <a:ext cx="457221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altLang="ko-KR" sz="1400" b="0" dirty="0" smtClean="0">
                <a:latin typeface="Arial" panose="020B0604020202020204" pitchFamily="34" charset="0"/>
                <a:ea typeface="Yet R" panose="020B0600000101010101" charset="-127"/>
                <a:cs typeface="Arial" panose="020B0604020202020204" pitchFamily="34" charset="0"/>
              </a:rPr>
              <a:t>HDInsight supports an </a:t>
            </a:r>
            <a:r>
              <a:rPr lang="en-US" altLang="ko-KR" sz="1400" b="0" dirty="0" smtClean="0">
                <a:latin typeface="Arial" panose="020B0604020202020204" pitchFamily="34" charset="0"/>
                <a:ea typeface="Yet R" panose="020B0600000101010101" charset="-127"/>
                <a:cs typeface="Arial" panose="020B0604020202020204" pitchFamily="34" charset="0"/>
              </a:rPr>
              <a:t>HBase </a:t>
            </a:r>
            <a:r>
              <a:rPr lang="en-US" altLang="ko-KR" sz="1400" b="0" dirty="0" smtClean="0">
                <a:latin typeface="Arial" panose="020B0604020202020204" pitchFamily="34" charset="0"/>
                <a:ea typeface="Yet R" panose="020B0600000101010101" charset="-127"/>
                <a:cs typeface="Arial" panose="020B0604020202020204" pitchFamily="34" charset="0"/>
              </a:rPr>
              <a:t>cluster type</a:t>
            </a:r>
          </a:p>
          <a:p>
            <a:pPr marL="800100" lvl="1" indent="-34290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altLang="ko-KR" sz="1400" b="0" dirty="0" smtClean="0">
                <a:latin typeface="Arial" panose="020B0604020202020204" pitchFamily="34" charset="0"/>
                <a:ea typeface="Yet R" panose="020B0600000101010101" charset="-127"/>
                <a:cs typeface="Arial" panose="020B0604020202020204" pitchFamily="34" charset="0"/>
              </a:rPr>
              <a:t>Choose Cluster Type in the Azure </a:t>
            </a:r>
            <a:r>
              <a:rPr lang="en-US" altLang="ko-KR" sz="1400" b="0" dirty="0" smtClean="0">
                <a:latin typeface="Arial" panose="020B0604020202020204" pitchFamily="34" charset="0"/>
                <a:ea typeface="Yet R" panose="020B0600000101010101" charset="-127"/>
                <a:cs typeface="Arial" panose="020B0604020202020204" pitchFamily="34" charset="0"/>
              </a:rPr>
              <a:t>Portal.</a:t>
            </a:r>
            <a:endParaRPr lang="en-US" altLang="ko-KR" sz="1400" b="0" dirty="0" smtClean="0">
              <a:latin typeface="Arial" panose="020B0604020202020204" pitchFamily="34" charset="0"/>
              <a:ea typeface="Yet R" panose="020B0600000101010101" charset="-127"/>
              <a:cs typeface="Arial" panose="020B0604020202020204" pitchFamily="34" charset="0"/>
            </a:endParaRP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altLang="ko-KR" sz="1400" b="0" dirty="0" smtClean="0">
                <a:latin typeface="Arial" panose="020B0604020202020204" pitchFamily="34" charset="0"/>
                <a:ea typeface="Yet R" panose="020B0600000101010101" charset="-127"/>
                <a:cs typeface="Arial" panose="020B0604020202020204" pitchFamily="34" charset="0"/>
              </a:rPr>
              <a:t>Can be provisioned in a virtual </a:t>
            </a:r>
            <a:r>
              <a:rPr lang="en-US" altLang="ko-KR" sz="1400" b="0" dirty="0" smtClean="0">
                <a:latin typeface="Arial" panose="020B0604020202020204" pitchFamily="34" charset="0"/>
                <a:ea typeface="Yet R" panose="020B0600000101010101" charset="-127"/>
                <a:cs typeface="Arial" panose="020B0604020202020204" pitchFamily="34" charset="0"/>
              </a:rPr>
              <a:t>network.</a:t>
            </a:r>
            <a:endParaRPr lang="en-US" altLang="ko-KR" sz="1400" b="0" dirty="0">
              <a:latin typeface="Arial" panose="020B0604020202020204" pitchFamily="34" charset="0"/>
              <a:ea typeface="Yet R" panose="020B0600000101010101" charset="-127"/>
              <a:cs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0260" y="1850528"/>
            <a:ext cx="2352675" cy="15430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886" y="3903468"/>
            <a:ext cx="2407758" cy="237766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1081" y="3823849"/>
            <a:ext cx="4973782" cy="253690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20903" y="4710332"/>
            <a:ext cx="2136919" cy="1469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2858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IV HBase</a:t>
            </a:r>
            <a:r>
              <a:rPr lang="en-US" dirty="0"/>
              <a:t>: </a:t>
            </a:r>
            <a:r>
              <a:rPr lang="en-US" dirty="0" smtClean="0"/>
              <a:t>How </a:t>
            </a:r>
            <a:r>
              <a:rPr lang="en-US" dirty="0"/>
              <a:t>Does </a:t>
            </a:r>
            <a:r>
              <a:rPr lang="en-US" dirty="0" smtClean="0"/>
              <a:t>HBase </a:t>
            </a:r>
            <a:r>
              <a:rPr lang="en-US" dirty="0"/>
              <a:t>Store Data?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- </a:t>
            </a:r>
            <a:fld id="{5582284B-5FC9-4F04-A21C-87CF94294A74}" type="slidenum">
              <a:rPr lang="en-US" altLang="ko-KR" smtClean="0"/>
              <a:pPr>
                <a:defRPr/>
              </a:pPr>
              <a:t>26</a:t>
            </a:fld>
            <a:r>
              <a:rPr lang="en-US" altLang="ko-KR" smtClean="0"/>
              <a:t> -</a:t>
            </a:r>
            <a:endParaRPr lang="en-US" altLang="ko-KR"/>
          </a:p>
        </p:txBody>
      </p:sp>
      <p:sp>
        <p:nvSpPr>
          <p:cNvPr id="4" name="TextBox 3"/>
          <p:cNvSpPr txBox="1"/>
          <p:nvPr/>
        </p:nvSpPr>
        <p:spPr>
          <a:xfrm>
            <a:off x="359999" y="720000"/>
            <a:ext cx="4856893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altLang="ko-KR" sz="1400" b="0" dirty="0" smtClean="0">
                <a:latin typeface="Arial" panose="020B0604020202020204" pitchFamily="34" charset="0"/>
                <a:ea typeface="Yet R" panose="020B0600000101010101" charset="-127"/>
                <a:cs typeface="Arial" panose="020B0604020202020204" pitchFamily="34" charset="0"/>
              </a:rPr>
              <a:t>Data is stored as </a:t>
            </a:r>
            <a:r>
              <a:rPr lang="en-US" altLang="ko-KR" sz="1400" b="0" dirty="0" smtClean="0">
                <a:solidFill>
                  <a:srgbClr val="3366FF"/>
                </a:solidFill>
                <a:latin typeface="Arial" panose="020B0604020202020204" pitchFamily="34" charset="0"/>
                <a:ea typeface="Yet R" panose="020B0600000101010101" charset="-127"/>
                <a:cs typeface="Arial" panose="020B0604020202020204" pitchFamily="34" charset="0"/>
              </a:rPr>
              <a:t>key-value</a:t>
            </a:r>
            <a:r>
              <a:rPr lang="en-US" altLang="ko-KR" sz="1400" b="0" dirty="0" smtClean="0">
                <a:latin typeface="Arial" panose="020B0604020202020204" pitchFamily="34" charset="0"/>
                <a:ea typeface="Yet R" panose="020B0600000101010101" charset="-127"/>
                <a:cs typeface="Arial" panose="020B0604020202020204" pitchFamily="34" charset="0"/>
              </a:rPr>
              <a:t> </a:t>
            </a:r>
            <a:r>
              <a:rPr lang="en-US" altLang="ko-KR" sz="1400" b="0" dirty="0" smtClean="0">
                <a:latin typeface="Arial" panose="020B0604020202020204" pitchFamily="34" charset="0"/>
                <a:ea typeface="Yet R" panose="020B0600000101010101" charset="-127"/>
                <a:cs typeface="Arial" panose="020B0604020202020204" pitchFamily="34" charset="0"/>
              </a:rPr>
              <a:t>pairs.</a:t>
            </a:r>
            <a:endParaRPr lang="en-US" altLang="ko-KR" sz="1400" b="0" dirty="0" smtClean="0">
              <a:latin typeface="Arial" panose="020B0604020202020204" pitchFamily="34" charset="0"/>
              <a:ea typeface="Yet R" panose="020B0600000101010101" charset="-127"/>
              <a:cs typeface="Arial" panose="020B0604020202020204" pitchFamily="34" charset="0"/>
            </a:endParaRP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altLang="ko-KR" sz="1400" b="0" dirty="0" smtClean="0">
                <a:latin typeface="Arial" panose="020B0604020202020204" pitchFamily="34" charset="0"/>
                <a:ea typeface="Yet R" panose="020B0600000101010101" charset="-127"/>
                <a:cs typeface="Arial" panose="020B0604020202020204" pitchFamily="34" charset="0"/>
              </a:rPr>
              <a:t>Table schema arranges values into column </a:t>
            </a:r>
            <a:r>
              <a:rPr lang="en-US" altLang="ko-KR" sz="1400" b="0" dirty="0" smtClean="0">
                <a:latin typeface="Arial" panose="020B0604020202020204" pitchFamily="34" charset="0"/>
                <a:ea typeface="Yet R" panose="020B0600000101010101" charset="-127"/>
                <a:cs typeface="Arial" panose="020B0604020202020204" pitchFamily="34" charset="0"/>
              </a:rPr>
              <a:t>families.</a:t>
            </a:r>
            <a:endParaRPr lang="en-US" altLang="ko-KR" sz="1400" b="0" dirty="0" smtClean="0">
              <a:latin typeface="Arial" panose="020B0604020202020204" pitchFamily="34" charset="0"/>
              <a:ea typeface="Yet R" panose="020B0600000101010101" charset="-127"/>
              <a:cs typeface="Arial" panose="020B0604020202020204" pitchFamily="34" charset="0"/>
            </a:endParaRP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altLang="ko-KR" sz="1400" b="0" dirty="0" smtClean="0">
                <a:latin typeface="Arial" panose="020B0604020202020204" pitchFamily="34" charset="0"/>
                <a:ea typeface="Yet R" panose="020B0600000101010101" charset="-127"/>
                <a:cs typeface="Arial" panose="020B0604020202020204" pitchFamily="34" charset="0"/>
              </a:rPr>
              <a:t>Column family schema is </a:t>
            </a:r>
            <a:r>
              <a:rPr lang="en-US" altLang="ko-KR" sz="1400" b="0" dirty="0" smtClean="0">
                <a:latin typeface="Arial" panose="020B0604020202020204" pitchFamily="34" charset="0"/>
                <a:ea typeface="Yet R" panose="020B0600000101010101" charset="-127"/>
                <a:cs typeface="Arial" panose="020B0604020202020204" pitchFamily="34" charset="0"/>
              </a:rPr>
              <a:t>flexible.</a:t>
            </a:r>
            <a:endParaRPr lang="en-US" altLang="ko-KR" sz="1400" b="0" dirty="0" smtClean="0">
              <a:latin typeface="Arial" panose="020B0604020202020204" pitchFamily="34" charset="0"/>
              <a:ea typeface="Yet R" panose="020B0600000101010101" charset="-127"/>
              <a:cs typeface="Arial" panose="020B0604020202020204" pitchFamily="34" charset="0"/>
            </a:endParaRP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altLang="ko-KR" sz="1400" b="0" dirty="0" smtClean="0">
                <a:latin typeface="Arial" panose="020B0604020202020204" pitchFamily="34" charset="0"/>
                <a:ea typeface="Yet R" panose="020B0600000101010101" charset="-127"/>
                <a:cs typeface="Arial" panose="020B0604020202020204" pitchFamily="34" charset="0"/>
              </a:rPr>
              <a:t>Columns are </a:t>
            </a:r>
            <a:r>
              <a:rPr lang="en-US" altLang="ko-KR" sz="1400" b="0" dirty="0" smtClean="0">
                <a:latin typeface="Arial" panose="020B0604020202020204" pitchFamily="34" charset="0"/>
                <a:ea typeface="Yet R" panose="020B0600000101010101" charset="-127"/>
                <a:cs typeface="Arial" panose="020B0604020202020204" pitchFamily="34" charset="0"/>
              </a:rPr>
              <a:t>row-specific.</a:t>
            </a:r>
            <a:endParaRPr lang="en-US" altLang="ko-KR" sz="1400" b="0" dirty="0">
              <a:latin typeface="Arial" panose="020B0604020202020204" pitchFamily="34" charset="0"/>
              <a:ea typeface="Yet R" panose="020B0600000101010101" charset="-127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2228" y="1312470"/>
            <a:ext cx="4057650" cy="1981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59999" y="3088000"/>
            <a:ext cx="518224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altLang="ko-KR" sz="1400" b="0" dirty="0" smtClean="0">
                <a:latin typeface="Arial" panose="020B0604020202020204" pitchFamily="34" charset="0"/>
                <a:ea typeface="Yet R" panose="020B0600000101010101" charset="-127"/>
                <a:cs typeface="Arial" panose="020B0604020202020204" pitchFamily="34" charset="0"/>
              </a:rPr>
              <a:t>Cells in a table are </a:t>
            </a:r>
            <a:r>
              <a:rPr lang="en-US" altLang="ko-KR" sz="1400" b="0" dirty="0" smtClean="0">
                <a:latin typeface="Arial" panose="020B0604020202020204" pitchFamily="34" charset="0"/>
                <a:ea typeface="Yet R" panose="020B0600000101010101" charset="-127"/>
                <a:cs typeface="Arial" panose="020B0604020202020204" pitchFamily="34" charset="0"/>
              </a:rPr>
              <a:t>versioned.</a:t>
            </a:r>
            <a:endParaRPr lang="en-US" altLang="ko-KR" sz="1400" b="0" dirty="0" smtClean="0">
              <a:latin typeface="Arial" panose="020B0604020202020204" pitchFamily="34" charset="0"/>
              <a:ea typeface="Yet R" panose="020B0600000101010101" charset="-127"/>
              <a:cs typeface="Arial" panose="020B0604020202020204" pitchFamily="34" charset="0"/>
            </a:endParaRP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altLang="ko-KR" sz="1400" b="0" dirty="0" smtClean="0">
                <a:latin typeface="Arial" panose="020B0604020202020204" pitchFamily="34" charset="0"/>
                <a:ea typeface="Yet R" panose="020B0600000101010101" charset="-127"/>
                <a:cs typeface="Arial" panose="020B0604020202020204" pitchFamily="34" charset="0"/>
              </a:rPr>
              <a:t>Each versioned cell value is indicated by a </a:t>
            </a:r>
            <a:r>
              <a:rPr lang="en-US" altLang="ko-KR" sz="1400" b="0" dirty="0" smtClean="0">
                <a:latin typeface="Arial" panose="020B0604020202020204" pitchFamily="34" charset="0"/>
                <a:ea typeface="Yet R" panose="020B0600000101010101" charset="-127"/>
                <a:cs typeface="Arial" panose="020B0604020202020204" pitchFamily="34" charset="0"/>
              </a:rPr>
              <a:t>timestamp.</a:t>
            </a:r>
            <a:endParaRPr lang="en-US" altLang="ko-KR" sz="1400" b="0" dirty="0">
              <a:latin typeface="Arial" panose="020B0604020202020204" pitchFamily="34" charset="0"/>
              <a:ea typeface="Yet R" panose="020B0600000101010101" charset="-127"/>
              <a:cs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678" y="3749680"/>
            <a:ext cx="4400550" cy="260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4007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IV HBase: </a:t>
            </a:r>
            <a:r>
              <a:rPr lang="en-US" dirty="0" smtClean="0"/>
              <a:t>How </a:t>
            </a:r>
            <a:r>
              <a:rPr lang="en-US" dirty="0"/>
              <a:t>Do you work with an </a:t>
            </a:r>
            <a:r>
              <a:rPr lang="en-US" dirty="0" smtClean="0"/>
              <a:t>HBase </a:t>
            </a:r>
            <a:r>
              <a:rPr lang="en-US" dirty="0"/>
              <a:t>Table?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- </a:t>
            </a:r>
            <a:fld id="{5582284B-5FC9-4F04-A21C-87CF94294A74}" type="slidenum">
              <a:rPr lang="en-US" altLang="ko-KR" smtClean="0"/>
              <a:pPr>
                <a:defRPr/>
              </a:pPr>
              <a:t>27</a:t>
            </a:fld>
            <a:r>
              <a:rPr lang="en-US" altLang="ko-KR" smtClean="0"/>
              <a:t> -</a:t>
            </a:r>
            <a:endParaRPr lang="en-US" altLang="ko-KR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401" y="787838"/>
            <a:ext cx="4045493" cy="139895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401" y="2278680"/>
            <a:ext cx="3936904" cy="114122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938" y="3687945"/>
            <a:ext cx="4383281" cy="134516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401" y="5281010"/>
            <a:ext cx="4169661" cy="137570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27562" y="1140471"/>
            <a:ext cx="4452770" cy="212622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72219" y="4037847"/>
            <a:ext cx="5032473" cy="1890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0970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938" y="3366655"/>
            <a:ext cx="5437241" cy="320877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IV HBase: How Do you work with an HBase Table?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- </a:t>
            </a:r>
            <a:fld id="{5582284B-5FC9-4F04-A21C-87CF94294A74}" type="slidenum">
              <a:rPr lang="en-US" altLang="ko-KR" smtClean="0"/>
              <a:pPr>
                <a:defRPr/>
              </a:pPr>
              <a:t>28</a:t>
            </a:fld>
            <a:r>
              <a:rPr lang="en-US" altLang="ko-KR" smtClean="0"/>
              <a:t> -</a:t>
            </a:r>
            <a:endParaRPr lang="en-US" altLang="ko-KR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8807" y="903615"/>
            <a:ext cx="5764212" cy="275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0934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 smtClean="0"/>
              <a:t>- </a:t>
            </a:r>
            <a:fld id="{5582284B-5FC9-4F04-A21C-87CF94294A74}" type="slidenum">
              <a:rPr lang="en-US" altLang="ko-KR" smtClean="0"/>
              <a:pPr>
                <a:defRPr/>
              </a:pPr>
              <a:t>2</a:t>
            </a:fld>
            <a:r>
              <a:rPr lang="en-US" altLang="ko-KR" dirty="0" smtClean="0"/>
              <a:t> -</a:t>
            </a:r>
            <a:endParaRPr lang="en-US" altLang="ko-KR" dirty="0"/>
          </a:p>
        </p:txBody>
      </p:sp>
      <p:sp>
        <p:nvSpPr>
          <p:cNvPr id="4" name="TextBox 3"/>
          <p:cNvSpPr txBox="1"/>
          <p:nvPr/>
        </p:nvSpPr>
        <p:spPr>
          <a:xfrm>
            <a:off x="360000" y="720000"/>
            <a:ext cx="4572218" cy="5047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1400" b="0" dirty="0" smtClean="0">
                <a:latin typeface="Arial" panose="020B0604020202020204" pitchFamily="34" charset="0"/>
                <a:ea typeface="Yet R" panose="020B0600000101010101" charset="-127"/>
                <a:cs typeface="Arial" panose="020B0604020202020204" pitchFamily="34" charset="0"/>
              </a:rPr>
              <a:t>Target Audience</a:t>
            </a:r>
            <a:endParaRPr lang="en-US" altLang="ko-KR" sz="1400" b="0" dirty="0">
              <a:latin typeface="Arial" panose="020B0604020202020204" pitchFamily="34" charset="0"/>
              <a:ea typeface="Yet R" panose="020B0600000101010101" charset="-127"/>
              <a:cs typeface="Arial" panose="020B0604020202020204" pitchFamily="34" charset="0"/>
            </a:endParaRP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altLang="ko-KR" sz="1400" b="0" dirty="0" smtClean="0">
                <a:latin typeface="Arial" panose="020B0604020202020204" pitchFamily="34" charset="0"/>
                <a:ea typeface="Yet R" panose="020B0600000101010101" charset="-127"/>
                <a:cs typeface="Arial" panose="020B0604020202020204" pitchFamily="34" charset="0"/>
              </a:rPr>
              <a:t>Database / BI Professional.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altLang="ko-KR" sz="1400" b="0" dirty="0" smtClean="0">
                <a:latin typeface="Arial" panose="020B0604020202020204" pitchFamily="34" charset="0"/>
                <a:ea typeface="Yet R" panose="020B0600000101010101" charset="-127"/>
                <a:cs typeface="Arial" panose="020B0604020202020204" pitchFamily="34" charset="0"/>
              </a:rPr>
              <a:t>Data Scientists / Analysts with some technical experience</a:t>
            </a:r>
            <a:r>
              <a:rPr lang="en-US" altLang="ko-KR" sz="1400" b="0" dirty="0" smtClean="0">
                <a:latin typeface="Arial" panose="020B0604020202020204" pitchFamily="34" charset="0"/>
                <a:ea typeface="Yet R" panose="020B0600000101010101" charset="-127"/>
                <a:cs typeface="Arial" panose="020B0604020202020204" pitchFamily="34" charset="0"/>
              </a:rPr>
              <a:t>.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endParaRPr lang="en-US" altLang="ko-KR" sz="1400" b="0" dirty="0">
              <a:latin typeface="Arial" panose="020B0604020202020204" pitchFamily="34" charset="0"/>
              <a:ea typeface="Yet R" panose="020B0600000101010101" charset="-127"/>
              <a:cs typeface="Arial" panose="020B0604020202020204" pitchFamily="34" charset="0"/>
            </a:endParaRPr>
          </a:p>
          <a:p>
            <a:pPr marL="800100" lvl="1" indent="-342900">
              <a:buFont typeface="Wingdings" panose="05000000000000000000" pitchFamily="2" charset="2"/>
              <a:buChar char="ü"/>
            </a:pPr>
            <a:endParaRPr lang="en-US" altLang="ko-KR" sz="1400" b="0" dirty="0">
              <a:latin typeface="Arial" panose="020B0604020202020204" pitchFamily="34" charset="0"/>
              <a:ea typeface="Yet R" panose="020B0600000101010101" charset="-127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1400" b="0" dirty="0" smtClean="0">
                <a:latin typeface="Arial" panose="020B0604020202020204" pitchFamily="34" charset="0"/>
                <a:ea typeface="Yet R" panose="020B0600000101010101" charset="-127"/>
                <a:cs typeface="Arial" panose="020B0604020202020204" pitchFamily="34" charset="0"/>
              </a:rPr>
              <a:t>Prerequisites </a:t>
            </a:r>
            <a:endParaRPr lang="en-US" altLang="ko-KR" sz="1400" b="0" dirty="0">
              <a:latin typeface="Arial" panose="020B0604020202020204" pitchFamily="34" charset="0"/>
              <a:ea typeface="Yet R" panose="020B0600000101010101" charset="-127"/>
              <a:cs typeface="Arial" panose="020B0604020202020204" pitchFamily="34" charset="0"/>
            </a:endParaRP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altLang="ko-KR" sz="1400" b="0" dirty="0">
                <a:latin typeface="Arial" panose="020B0604020202020204" pitchFamily="34" charset="0"/>
                <a:ea typeface="Yet R" panose="020B0600000101010101" charset="-127"/>
                <a:cs typeface="Arial" panose="020B0604020202020204" pitchFamily="34" charset="0"/>
              </a:rPr>
              <a:t>Familiarity with database concepts and basic SQL query </a:t>
            </a:r>
            <a:r>
              <a:rPr lang="en-US" altLang="ko-KR" sz="1400" b="0" dirty="0" smtClean="0">
                <a:latin typeface="Arial" panose="020B0604020202020204" pitchFamily="34" charset="0"/>
                <a:ea typeface="Yet R" panose="020B0600000101010101" charset="-127"/>
                <a:cs typeface="Arial" panose="020B0604020202020204" pitchFamily="34" charset="0"/>
              </a:rPr>
              <a:t>syntax.</a:t>
            </a:r>
            <a:endParaRPr lang="en-US" altLang="ko-KR" sz="1400" b="0" dirty="0">
              <a:latin typeface="Arial" panose="020B0604020202020204" pitchFamily="34" charset="0"/>
              <a:ea typeface="Yet R" panose="020B0600000101010101" charset="-127"/>
              <a:cs typeface="Arial" panose="020B0604020202020204" pitchFamily="34" charset="0"/>
            </a:endParaRP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altLang="ko-KR" sz="1400" b="0" dirty="0">
                <a:latin typeface="Arial" panose="020B0604020202020204" pitchFamily="34" charset="0"/>
                <a:ea typeface="Yet R" panose="020B0600000101010101" charset="-127"/>
                <a:cs typeface="Arial" panose="020B0604020202020204" pitchFamily="34" charset="0"/>
              </a:rPr>
              <a:t>Basic understanding of Unix commands.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altLang="ko-KR" sz="1400" b="0" dirty="0" smtClean="0">
                <a:latin typeface="Arial" panose="020B0604020202020204" pitchFamily="34" charset="0"/>
                <a:ea typeface="Yet R" panose="020B0600000101010101" charset="-127"/>
                <a:cs typeface="Arial" panose="020B0604020202020204" pitchFamily="34" charset="0"/>
              </a:rPr>
              <a:t>Familiarity </a:t>
            </a:r>
            <a:r>
              <a:rPr lang="en-US" altLang="ko-KR" sz="1400" b="0" dirty="0">
                <a:latin typeface="Arial" panose="020B0604020202020204" pitchFamily="34" charset="0"/>
                <a:ea typeface="Yet R" panose="020B0600000101010101" charset="-127"/>
                <a:cs typeface="Arial" panose="020B0604020202020204" pitchFamily="34" charset="0"/>
              </a:rPr>
              <a:t>with programming </a:t>
            </a:r>
            <a:r>
              <a:rPr lang="en-US" altLang="ko-KR" sz="1400" b="0" dirty="0" smtClean="0">
                <a:latin typeface="Arial" panose="020B0604020202020204" pitchFamily="34" charset="0"/>
                <a:ea typeface="Yet R" panose="020B0600000101010101" charset="-127"/>
                <a:cs typeface="Arial" panose="020B0604020202020204" pitchFamily="34" charset="0"/>
              </a:rPr>
              <a:t>fundamentals.</a:t>
            </a:r>
            <a:endParaRPr lang="en-US" altLang="ko-KR" sz="1400" b="0" dirty="0">
              <a:latin typeface="Arial" panose="020B0604020202020204" pitchFamily="34" charset="0"/>
              <a:ea typeface="Yet R" panose="020B0600000101010101" charset="-127"/>
              <a:cs typeface="Arial" panose="020B0604020202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1400" b="0" dirty="0" smtClean="0">
              <a:latin typeface="Arial" panose="020B0604020202020204" pitchFamily="34" charset="0"/>
              <a:ea typeface="Yet R" panose="020B0600000101010101" charset="-127"/>
              <a:cs typeface="Arial" panose="020B0604020202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1400" b="0" dirty="0">
              <a:latin typeface="Arial" panose="020B0604020202020204" pitchFamily="34" charset="0"/>
              <a:ea typeface="Yet R" panose="020B0600000101010101" charset="-127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1400" b="0" dirty="0" smtClean="0">
                <a:latin typeface="Arial" panose="020B0604020202020204" pitchFamily="34" charset="0"/>
                <a:ea typeface="Yet R" panose="020B0600000101010101" charset="-127"/>
                <a:cs typeface="Arial" panose="020B0604020202020204" pitchFamily="34" charset="0"/>
              </a:rPr>
              <a:t>Outline</a:t>
            </a:r>
            <a:endParaRPr lang="en-US" altLang="ko-KR" sz="1400" b="0" dirty="0">
              <a:latin typeface="Arial" panose="020B0604020202020204" pitchFamily="34" charset="0"/>
              <a:ea typeface="Yet R" panose="020B0600000101010101" charset="-127"/>
              <a:cs typeface="Arial" panose="020B0604020202020204" pitchFamily="34" charset="0"/>
            </a:endParaRPr>
          </a:p>
          <a:p>
            <a:pPr lvl="1"/>
            <a:r>
              <a:rPr lang="en-US" altLang="ko-KR" sz="1400" b="0" dirty="0">
                <a:latin typeface="Arial" panose="020B0604020202020204" pitchFamily="34" charset="0"/>
                <a:ea typeface="Yet R" panose="020B0600000101010101" charset="-127"/>
                <a:cs typeface="Arial" panose="020B0604020202020204" pitchFamily="34" charset="0"/>
              </a:rPr>
              <a:t>P1: Getting Started with </a:t>
            </a:r>
            <a:r>
              <a:rPr lang="en-US" altLang="ko-KR" sz="1400" b="0" dirty="0">
                <a:solidFill>
                  <a:srgbClr val="3366FF"/>
                </a:solidFill>
                <a:latin typeface="Arial" panose="020B0604020202020204" pitchFamily="34" charset="0"/>
                <a:ea typeface="Yet R" panose="020B0600000101010101" charset="-127"/>
                <a:cs typeface="Arial" panose="020B0604020202020204" pitchFamily="34" charset="0"/>
              </a:rPr>
              <a:t>HDInsight</a:t>
            </a:r>
            <a:r>
              <a:rPr lang="en-US" altLang="ko-KR" sz="1400" b="0" dirty="0">
                <a:latin typeface="Arial" panose="020B0604020202020204" pitchFamily="34" charset="0"/>
                <a:ea typeface="Yet R" panose="020B0600000101010101" charset="-127"/>
                <a:cs typeface="Arial" panose="020B0604020202020204" pitchFamily="34" charset="0"/>
              </a:rPr>
              <a:t>.</a:t>
            </a:r>
          </a:p>
          <a:p>
            <a:pPr lvl="1"/>
            <a:r>
              <a:rPr lang="en-US" altLang="ko-KR" sz="1400" b="0" dirty="0">
                <a:latin typeface="Arial" panose="020B0604020202020204" pitchFamily="34" charset="0"/>
                <a:ea typeface="Yet R" panose="020B0600000101010101" charset="-127"/>
                <a:cs typeface="Arial" panose="020B0604020202020204" pitchFamily="34" charset="0"/>
              </a:rPr>
              <a:t>P2: Processing Big Data with </a:t>
            </a:r>
            <a:r>
              <a:rPr lang="en-US" altLang="ko-KR" sz="1400" b="0" dirty="0">
                <a:solidFill>
                  <a:srgbClr val="3366FF"/>
                </a:solidFill>
                <a:latin typeface="Arial" panose="020B0604020202020204" pitchFamily="34" charset="0"/>
                <a:ea typeface="Yet R" panose="020B0600000101010101" charset="-127"/>
                <a:cs typeface="Arial" panose="020B0604020202020204" pitchFamily="34" charset="0"/>
              </a:rPr>
              <a:t>Hive</a:t>
            </a:r>
            <a:r>
              <a:rPr lang="en-US" altLang="ko-KR" sz="1400" b="0" dirty="0">
                <a:latin typeface="Arial" panose="020B0604020202020204" pitchFamily="34" charset="0"/>
                <a:ea typeface="Yet R" panose="020B0600000101010101" charset="-127"/>
                <a:cs typeface="Arial" panose="020B0604020202020204" pitchFamily="34" charset="0"/>
              </a:rPr>
              <a:t>.</a:t>
            </a:r>
          </a:p>
          <a:p>
            <a:pPr lvl="1"/>
            <a:r>
              <a:rPr lang="en-US" altLang="ko-KR" sz="1400" b="0" dirty="0">
                <a:latin typeface="Arial" panose="020B0604020202020204" pitchFamily="34" charset="0"/>
                <a:ea typeface="Yet R" panose="020B0600000101010101" charset="-127"/>
                <a:cs typeface="Arial" panose="020B0604020202020204" pitchFamily="34" charset="0"/>
              </a:rPr>
              <a:t>P3: Going Beyond Hive with </a:t>
            </a:r>
            <a:r>
              <a:rPr lang="en-US" altLang="ko-KR" sz="1400" b="0" dirty="0">
                <a:solidFill>
                  <a:srgbClr val="3366FF"/>
                </a:solidFill>
                <a:latin typeface="Arial" panose="020B0604020202020204" pitchFamily="34" charset="0"/>
                <a:ea typeface="Yet R" panose="020B0600000101010101" charset="-127"/>
                <a:cs typeface="Arial" panose="020B0604020202020204" pitchFamily="34" charset="0"/>
              </a:rPr>
              <a:t>Pig</a:t>
            </a:r>
            <a:r>
              <a:rPr lang="en-US" altLang="ko-KR" sz="1400" b="0" dirty="0">
                <a:latin typeface="Arial" panose="020B0604020202020204" pitchFamily="34" charset="0"/>
                <a:ea typeface="Yet R" panose="020B0600000101010101" charset="-127"/>
                <a:cs typeface="Arial" panose="020B0604020202020204" pitchFamily="34" charset="0"/>
              </a:rPr>
              <a:t> and Python.</a:t>
            </a:r>
          </a:p>
          <a:p>
            <a:pPr lvl="1"/>
            <a:r>
              <a:rPr lang="en-US" altLang="ko-KR" sz="1400" b="0" dirty="0" smtClean="0">
                <a:latin typeface="Arial" panose="020B0604020202020204" pitchFamily="34" charset="0"/>
                <a:ea typeface="Yet R" panose="020B0600000101010101" charset="-127"/>
                <a:cs typeface="Arial" panose="020B0604020202020204" pitchFamily="34" charset="0"/>
              </a:rPr>
              <a:t>P4: Using </a:t>
            </a:r>
            <a:r>
              <a:rPr lang="en-US" altLang="ko-KR" sz="1400" b="0" dirty="0" smtClean="0">
                <a:solidFill>
                  <a:srgbClr val="3366FF"/>
                </a:solidFill>
                <a:latin typeface="Arial" panose="020B0604020202020204" pitchFamily="34" charset="0"/>
                <a:ea typeface="Yet R" panose="020B0600000101010101" charset="-127"/>
                <a:cs typeface="Arial" panose="020B0604020202020204" pitchFamily="34" charset="0"/>
              </a:rPr>
              <a:t>HBase </a:t>
            </a:r>
            <a:r>
              <a:rPr lang="en-US" altLang="ko-KR" sz="1400" b="0" dirty="0" smtClean="0">
                <a:latin typeface="Arial" panose="020B0604020202020204" pitchFamily="34" charset="0"/>
                <a:ea typeface="Yet R" panose="020B0600000101010101" charset="-127"/>
                <a:cs typeface="Arial" panose="020B0604020202020204" pitchFamily="34" charset="0"/>
              </a:rPr>
              <a:t>for NoSQL </a:t>
            </a:r>
            <a:r>
              <a:rPr lang="en-US" altLang="ko-KR" sz="1400" b="0" dirty="0" smtClean="0">
                <a:latin typeface="Arial" panose="020B0604020202020204" pitchFamily="34" charset="0"/>
                <a:ea typeface="Yet R" panose="020B0600000101010101" charset="-127"/>
                <a:cs typeface="Arial" panose="020B0604020202020204" pitchFamily="34" charset="0"/>
              </a:rPr>
              <a:t>Data</a:t>
            </a:r>
          </a:p>
          <a:p>
            <a:pPr lvl="1"/>
            <a:endParaRPr lang="en-US" altLang="ko-KR" sz="1400" b="0" dirty="0" smtClean="0">
              <a:latin typeface="Arial" panose="020B0604020202020204" pitchFamily="34" charset="0"/>
              <a:ea typeface="Yet R" panose="020B0600000101010101" charset="-127"/>
              <a:cs typeface="Arial" panose="020B0604020202020204" pitchFamily="34" charset="0"/>
            </a:endParaRPr>
          </a:p>
          <a:p>
            <a:pPr lvl="1"/>
            <a:endParaRPr lang="en-US" altLang="ko-KR" sz="1400" b="0" dirty="0">
              <a:latin typeface="Arial" panose="020B0604020202020204" pitchFamily="34" charset="0"/>
              <a:ea typeface="Yet R" panose="020B0600000101010101" charset="-127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1400" b="0" dirty="0">
                <a:latin typeface="Arial" panose="020B0604020202020204" pitchFamily="34" charset="0"/>
                <a:ea typeface="Yet R" panose="020B0600000101010101" charset="-127"/>
                <a:cs typeface="Arial" panose="020B0604020202020204" pitchFamily="34" charset="0"/>
              </a:rPr>
              <a:t>Hands-on Labs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altLang="ko-KR" sz="1400" b="0" dirty="0">
                <a:latin typeface="Arial" panose="020B0604020202020204" pitchFamily="34" charset="0"/>
                <a:ea typeface="Yet R" panose="020B0600000101010101" charset="-127"/>
                <a:cs typeface="Arial" panose="020B0604020202020204" pitchFamily="34" charset="0"/>
              </a:rPr>
              <a:t>Free trial available.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altLang="ko-KR" sz="1400" b="0" dirty="0">
                <a:latin typeface="Arial" panose="020B0604020202020204" pitchFamily="34" charset="0"/>
                <a:ea typeface="Yet R" panose="020B0600000101010101" charset="-127"/>
                <a:cs typeface="Arial" panose="020B0604020202020204" pitchFamily="34" charset="0"/>
              </a:rPr>
              <a:t>Microsoft Azure Subscription</a:t>
            </a:r>
            <a:r>
              <a:rPr lang="en-US" altLang="ko-KR" sz="1400" b="0" dirty="0" smtClean="0">
                <a:latin typeface="Arial" panose="020B0604020202020204" pitchFamily="34" charset="0"/>
                <a:ea typeface="Yet R" panose="020B0600000101010101" charset="-127"/>
                <a:cs typeface="Arial" panose="020B0604020202020204" pitchFamily="34" charset="0"/>
              </a:rPr>
              <a:t>.</a:t>
            </a:r>
            <a:endParaRPr lang="en-US" altLang="ko-KR" sz="1400" b="0" dirty="0">
              <a:latin typeface="Arial" panose="020B0604020202020204" pitchFamily="34" charset="0"/>
              <a:ea typeface="Yet R" panose="020B0600000101010101" charset="-127"/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132127" y="793003"/>
            <a:ext cx="4145973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1400" b="0" dirty="0" err="1">
                <a:latin typeface="Arial" panose="020B0604020202020204" pitchFamily="34" charset="0"/>
                <a:ea typeface="Yet R" panose="020B0600000101010101" charset="-127"/>
                <a:cs typeface="Arial" panose="020B0604020202020204" pitchFamily="34" charset="0"/>
              </a:rPr>
              <a:t>edX</a:t>
            </a:r>
            <a:r>
              <a:rPr lang="en-US" altLang="ko-KR" sz="1400" b="0" dirty="0">
                <a:latin typeface="Arial" panose="020B0604020202020204" pitchFamily="34" charset="0"/>
                <a:ea typeface="Yet R" panose="020B0600000101010101" charset="-127"/>
                <a:cs typeface="Arial" panose="020B0604020202020204" pitchFamily="34" charset="0"/>
              </a:rPr>
              <a:t> (Microsoft)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altLang="ko-KR" sz="1400" b="0" dirty="0">
                <a:solidFill>
                  <a:srgbClr val="3366FF"/>
                </a:solidFill>
                <a:latin typeface="Arial" panose="020B0604020202020204" pitchFamily="34" charset="0"/>
                <a:ea typeface="Yet R" panose="020B0600000101010101" charset="-127"/>
                <a:cs typeface="Arial" panose="020B0604020202020204" pitchFamily="34" charset="0"/>
              </a:rPr>
              <a:t>DAT202.1x</a:t>
            </a:r>
            <a:r>
              <a:rPr lang="en-US" altLang="ko-KR" sz="1400" b="0" dirty="0">
                <a:latin typeface="Arial" panose="020B0604020202020204" pitchFamily="34" charset="0"/>
                <a:ea typeface="Yet R" panose="020B0600000101010101" charset="-127"/>
                <a:cs typeface="Arial" panose="020B0604020202020204" pitchFamily="34" charset="0"/>
              </a:rPr>
              <a:t> Processing Big Data with Hadoop in Azure HDInsight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altLang="ko-KR" sz="1400" b="0" dirty="0">
                <a:solidFill>
                  <a:srgbClr val="3366FF"/>
                </a:solidFill>
                <a:latin typeface="Arial" panose="020B0604020202020204" pitchFamily="34" charset="0"/>
                <a:ea typeface="Yet R" panose="020B0600000101010101" charset="-127"/>
                <a:cs typeface="Arial" panose="020B0604020202020204" pitchFamily="34" charset="0"/>
              </a:rPr>
              <a:t>DAT202.2x</a:t>
            </a:r>
            <a:r>
              <a:rPr lang="en-US" altLang="ko-KR" sz="1400" b="0" dirty="0">
                <a:latin typeface="Arial" panose="020B0604020202020204" pitchFamily="34" charset="0"/>
                <a:ea typeface="Yet R" panose="020B0600000101010101" charset="-127"/>
                <a:cs typeface="Arial" panose="020B0604020202020204" pitchFamily="34" charset="0"/>
              </a:rPr>
              <a:t> Implementing Real-Time Analytics with Hadoop in Azure HDInsight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altLang="ko-KR" sz="1400" b="0" dirty="0">
                <a:solidFill>
                  <a:srgbClr val="3366FF"/>
                </a:solidFill>
                <a:latin typeface="Arial" panose="020B0604020202020204" pitchFamily="34" charset="0"/>
                <a:ea typeface="Yet R" panose="020B0600000101010101" charset="-127"/>
                <a:cs typeface="Arial" panose="020B0604020202020204" pitchFamily="34" charset="0"/>
              </a:rPr>
              <a:t>DAT202.3x</a:t>
            </a:r>
            <a:r>
              <a:rPr lang="en-US" altLang="ko-KR" sz="1400" b="0" dirty="0">
                <a:latin typeface="Arial" panose="020B0604020202020204" pitchFamily="34" charset="0"/>
                <a:ea typeface="Yet R" panose="020B0600000101010101" charset="-127"/>
                <a:cs typeface="Arial" panose="020B0604020202020204" pitchFamily="34" charset="0"/>
              </a:rPr>
              <a:t> Implementing Predictive Analytics with Spark in Azure HDInsight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1400" b="0" dirty="0" smtClean="0">
              <a:latin typeface="Arial" panose="020B0604020202020204" pitchFamily="34" charset="0"/>
              <a:ea typeface="Yet R" panose="020B0600000101010101" charset="-127"/>
              <a:cs typeface="Arial" panose="020B0604020202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1400" b="0" dirty="0">
              <a:latin typeface="Arial" panose="020B0604020202020204" pitchFamily="34" charset="0"/>
              <a:ea typeface="Yet R" panose="020B0600000101010101" charset="-127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1400" b="0" dirty="0">
                <a:latin typeface="Arial" panose="020B0604020202020204" pitchFamily="34" charset="0"/>
                <a:ea typeface="Yet R" panose="020B0600000101010101" charset="-127"/>
                <a:cs typeface="Arial" panose="020B0604020202020204" pitchFamily="34" charset="0"/>
              </a:rPr>
              <a:t>MVA (Microsoft Virtual Academy)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altLang="ko-KR" sz="1400" b="0" dirty="0">
                <a:latin typeface="Arial" panose="020B0604020202020204" pitchFamily="34" charset="0"/>
                <a:ea typeface="Yet R" panose="020B0600000101010101" charset="-127"/>
                <a:cs typeface="Arial" panose="020B0604020202020204" pitchFamily="34" charset="0"/>
              </a:rPr>
              <a:t>Big Data Analytics with HDInsight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altLang="ko-KR" sz="1400" b="0" dirty="0">
                <a:latin typeface="Arial" panose="020B0604020202020204" pitchFamily="34" charset="0"/>
                <a:ea typeface="Yet R" panose="020B0600000101010101" charset="-127"/>
                <a:cs typeface="Arial" panose="020B0604020202020204" pitchFamily="34" charset="0"/>
              </a:rPr>
              <a:t>Implementing Big Data Analysis Jump Start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endParaRPr lang="en-US" altLang="ko-KR" sz="1400" b="0" dirty="0" smtClean="0">
              <a:latin typeface="Arial" panose="020B0604020202020204" pitchFamily="34" charset="0"/>
              <a:ea typeface="Yet R" panose="020B0600000101010101" charset="-127"/>
              <a:cs typeface="Arial" panose="020B0604020202020204" pitchFamily="34" charset="0"/>
            </a:endParaRPr>
          </a:p>
          <a:p>
            <a:pPr marL="800100" lvl="1" indent="-342900">
              <a:buFont typeface="Wingdings" panose="05000000000000000000" pitchFamily="2" charset="2"/>
              <a:buChar char="ü"/>
            </a:pPr>
            <a:endParaRPr lang="en-US" altLang="ko-KR" sz="1400" b="0" dirty="0">
              <a:latin typeface="Arial" panose="020B0604020202020204" pitchFamily="34" charset="0"/>
              <a:ea typeface="Yet R" panose="020B0600000101010101" charset="-127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1400" b="0" dirty="0">
                <a:latin typeface="Arial" panose="020B0604020202020204" pitchFamily="34" charset="0"/>
                <a:ea typeface="Yet R" panose="020B0600000101010101" charset="-127"/>
                <a:cs typeface="Arial" panose="020B0604020202020204" pitchFamily="34" charset="0"/>
              </a:rPr>
              <a:t>Coursera (Big Data Specialization)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altLang="ko-KR" sz="1400" b="0" dirty="0">
                <a:latin typeface="Arial" panose="020B0604020202020204" pitchFamily="34" charset="0"/>
                <a:ea typeface="Yet R" panose="020B0600000101010101" charset="-127"/>
                <a:cs typeface="Arial" panose="020B0604020202020204" pitchFamily="34" charset="0"/>
              </a:rPr>
              <a:t>Hadoop Platform and Application Framework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altLang="ko-KR" sz="1400" b="0" dirty="0">
                <a:latin typeface="Arial" panose="020B0604020202020204" pitchFamily="34" charset="0"/>
                <a:ea typeface="Yet R" panose="020B0600000101010101" charset="-127"/>
                <a:cs typeface="Arial" panose="020B0604020202020204" pitchFamily="34" charset="0"/>
              </a:rPr>
              <a:t>Introduction to Big Data Analytics</a:t>
            </a:r>
          </a:p>
        </p:txBody>
      </p:sp>
    </p:spTree>
    <p:extLst>
      <p:ext uri="{BB962C8B-B14F-4D97-AF65-F5344CB8AC3E}">
        <p14:creationId xmlns:p14="http://schemas.microsoft.com/office/powerpoint/2010/main" val="17477162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IV HBase: How Do you work with an HBase Table?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- </a:t>
            </a:r>
            <a:fld id="{5582284B-5FC9-4F04-A21C-87CF94294A74}" type="slidenum">
              <a:rPr lang="en-US" altLang="ko-KR" smtClean="0"/>
              <a:pPr>
                <a:defRPr/>
              </a:pPr>
              <a:t>29</a:t>
            </a:fld>
            <a:r>
              <a:rPr lang="en-US" altLang="ko-KR" smtClean="0"/>
              <a:t> -</a:t>
            </a:r>
            <a:endParaRPr lang="en-US" altLang="ko-KR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9004" y="859182"/>
            <a:ext cx="5639968" cy="272539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058" y="3575161"/>
            <a:ext cx="4890798" cy="289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9827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IV HBase: How Do you work with an HBase Table?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- </a:t>
            </a:r>
            <a:fld id="{5582284B-5FC9-4F04-A21C-87CF94294A74}" type="slidenum">
              <a:rPr lang="en-US" altLang="ko-KR" smtClean="0"/>
              <a:pPr>
                <a:defRPr/>
              </a:pPr>
              <a:t>30</a:t>
            </a:fld>
            <a:r>
              <a:rPr lang="en-US" altLang="ko-KR" smtClean="0"/>
              <a:t> -</a:t>
            </a:r>
            <a:endParaRPr lang="en-US" altLang="ko-KR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938" y="787825"/>
            <a:ext cx="4948093" cy="260033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938" y="3582257"/>
            <a:ext cx="5507037" cy="26441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3484" y="2430066"/>
            <a:ext cx="5513185" cy="260237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901314" y="6514713"/>
            <a:ext cx="28058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Demo: Working with </a:t>
            </a:r>
            <a:r>
              <a:rPr lang="en-US" dirty="0" smtClean="0"/>
              <a:t>HBase </a:t>
            </a:r>
            <a:r>
              <a:rPr lang="en-US" dirty="0" smtClean="0"/>
              <a:t>Tables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95323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IV HBase</a:t>
            </a:r>
            <a:r>
              <a:rPr lang="en-US" dirty="0" smtClean="0"/>
              <a:t>: How to use HBase with Hive?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- </a:t>
            </a:r>
            <a:fld id="{5582284B-5FC9-4F04-A21C-87CF94294A74}" type="slidenum">
              <a:rPr lang="en-US" altLang="ko-KR" smtClean="0"/>
              <a:pPr>
                <a:defRPr/>
              </a:pPr>
              <a:t>31</a:t>
            </a:fld>
            <a:r>
              <a:rPr lang="en-US" altLang="ko-KR" smtClean="0"/>
              <a:t> -</a:t>
            </a:r>
            <a:endParaRPr lang="en-US" altLang="ko-KR"/>
          </a:p>
        </p:txBody>
      </p:sp>
      <p:sp>
        <p:nvSpPr>
          <p:cNvPr id="4" name="TextBox 3"/>
          <p:cNvSpPr txBox="1"/>
          <p:nvPr/>
        </p:nvSpPr>
        <p:spPr>
          <a:xfrm>
            <a:off x="359999" y="720000"/>
            <a:ext cx="485689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How Do you Bulk Load Data into HBase?</a:t>
            </a:r>
            <a:endParaRPr lang="en-US" altLang="ko-KR" sz="1400" b="0" dirty="0" smtClean="0">
              <a:solidFill>
                <a:srgbClr val="3366FF"/>
              </a:solidFill>
              <a:latin typeface="Arial" panose="020B0604020202020204" pitchFamily="34" charset="0"/>
              <a:ea typeface="Yet R" panose="020B0600000101010101" charset="-127"/>
              <a:cs typeface="Arial" panose="020B0604020202020204" pitchFamily="34" charset="0"/>
            </a:endParaRP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altLang="ko-KR" sz="1400" b="0" dirty="0" smtClean="0">
                <a:solidFill>
                  <a:srgbClr val="3366FF"/>
                </a:solidFill>
                <a:latin typeface="Arial" panose="020B0604020202020204" pitchFamily="34" charset="0"/>
                <a:ea typeface="Yet R" panose="020B0600000101010101" charset="-127"/>
                <a:cs typeface="Arial" panose="020B0604020202020204" pitchFamily="34" charset="0"/>
              </a:rPr>
              <a:t>Upload</a:t>
            </a:r>
            <a:r>
              <a:rPr lang="en-US" altLang="ko-KR" sz="1400" b="0" dirty="0" smtClean="0">
                <a:latin typeface="Arial" panose="020B0604020202020204" pitchFamily="34" charset="0"/>
                <a:ea typeface="Yet R" panose="020B0600000101010101" charset="-127"/>
                <a:cs typeface="Arial" panose="020B0604020202020204" pitchFamily="34" charset="0"/>
              </a:rPr>
              <a:t> </a:t>
            </a:r>
            <a:r>
              <a:rPr lang="en-US" altLang="ko-KR" sz="1400" b="0" dirty="0" smtClean="0">
                <a:latin typeface="Arial" panose="020B0604020202020204" pitchFamily="34" charset="0"/>
                <a:ea typeface="Yet R" panose="020B0600000101010101" charset="-127"/>
                <a:cs typeface="Arial" panose="020B0604020202020204" pitchFamily="34" charset="0"/>
              </a:rPr>
              <a:t>data to HDFS</a:t>
            </a:r>
          </a:p>
          <a:p>
            <a:pPr marL="800100" lvl="1" indent="-34290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altLang="ko-KR" sz="1400" b="0" dirty="0" smtClean="0">
                <a:latin typeface="Arial" panose="020B0604020202020204" pitchFamily="34" charset="0"/>
                <a:ea typeface="Yet R" panose="020B0600000101010101" charset="-127"/>
                <a:cs typeface="Arial" panose="020B0604020202020204" pitchFamily="34" charset="0"/>
              </a:rPr>
              <a:t>In Azure Storage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altLang="ko-KR" sz="1400" b="0" dirty="0" smtClean="0">
                <a:solidFill>
                  <a:srgbClr val="3366FF"/>
                </a:solidFill>
                <a:latin typeface="Arial" panose="020B0604020202020204" pitchFamily="34" charset="0"/>
                <a:ea typeface="Yet R" panose="020B0600000101010101" charset="-127"/>
                <a:cs typeface="Arial" panose="020B0604020202020204" pitchFamily="34" charset="0"/>
              </a:rPr>
              <a:t>Import</a:t>
            </a:r>
            <a:r>
              <a:rPr lang="en-US" altLang="ko-KR" sz="1400" b="0" dirty="0" smtClean="0">
                <a:latin typeface="Arial" panose="020B0604020202020204" pitchFamily="34" charset="0"/>
                <a:ea typeface="Yet R" panose="020B0600000101010101" charset="-127"/>
                <a:cs typeface="Arial" panose="020B0604020202020204" pitchFamily="34" charset="0"/>
              </a:rPr>
              <a:t> into a </a:t>
            </a:r>
            <a:r>
              <a:rPr lang="en-US" altLang="ko-KR" sz="1400" b="0" dirty="0" err="1" smtClean="0">
                <a:latin typeface="Arial" panose="020B0604020202020204" pitchFamily="34" charset="0"/>
                <a:ea typeface="Yet R" panose="020B0600000101010101" charset="-127"/>
                <a:cs typeface="Arial" panose="020B0604020202020204" pitchFamily="34" charset="0"/>
              </a:rPr>
              <a:t>StoreFile</a:t>
            </a:r>
            <a:endParaRPr lang="en-US" altLang="ko-KR" sz="1400" b="0" dirty="0" smtClean="0">
              <a:latin typeface="Arial" panose="020B0604020202020204" pitchFamily="34" charset="0"/>
              <a:ea typeface="Yet R" panose="020B0600000101010101" charset="-127"/>
              <a:cs typeface="Arial" panose="020B0604020202020204" pitchFamily="34" charset="0"/>
            </a:endParaRP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altLang="ko-KR" sz="1400" b="0" dirty="0" smtClean="0">
                <a:solidFill>
                  <a:srgbClr val="3366FF"/>
                </a:solidFill>
                <a:latin typeface="Arial" panose="020B0604020202020204" pitchFamily="34" charset="0"/>
                <a:ea typeface="Yet R" panose="020B0600000101010101" charset="-127"/>
                <a:cs typeface="Arial" panose="020B0604020202020204" pitchFamily="34" charset="0"/>
              </a:rPr>
              <a:t>Load</a:t>
            </a:r>
            <a:r>
              <a:rPr lang="en-US" altLang="ko-KR" sz="1400" b="0" dirty="0" smtClean="0">
                <a:latin typeface="Arial" panose="020B0604020202020204" pitchFamily="34" charset="0"/>
                <a:ea typeface="Yet R" panose="020B0600000101010101" charset="-127"/>
                <a:cs typeface="Arial" panose="020B0604020202020204" pitchFamily="34" charset="0"/>
              </a:rPr>
              <a:t> the </a:t>
            </a:r>
            <a:r>
              <a:rPr lang="en-US" altLang="ko-KR" sz="1400" b="0" dirty="0" err="1" smtClean="0">
                <a:latin typeface="Arial" panose="020B0604020202020204" pitchFamily="34" charset="0"/>
                <a:ea typeface="Yet R" panose="020B0600000101010101" charset="-127"/>
                <a:cs typeface="Arial" panose="020B0604020202020204" pitchFamily="34" charset="0"/>
              </a:rPr>
              <a:t>StoreFile</a:t>
            </a:r>
            <a:r>
              <a:rPr lang="en-US" altLang="ko-KR" sz="1400" b="0" dirty="0" smtClean="0">
                <a:latin typeface="Arial" panose="020B0604020202020204" pitchFamily="34" charset="0"/>
                <a:ea typeface="Yet R" panose="020B0600000101010101" charset="-127"/>
                <a:cs typeface="Arial" panose="020B0604020202020204" pitchFamily="34" charset="0"/>
              </a:rPr>
              <a:t> to an </a:t>
            </a:r>
            <a:r>
              <a:rPr lang="en-US" altLang="ko-KR" sz="1400" b="0" dirty="0" smtClean="0">
                <a:latin typeface="Arial" panose="020B0604020202020204" pitchFamily="34" charset="0"/>
                <a:ea typeface="Yet R" panose="020B0600000101010101" charset="-127"/>
                <a:cs typeface="Arial" panose="020B0604020202020204" pitchFamily="34" charset="0"/>
              </a:rPr>
              <a:t>HBase </a:t>
            </a:r>
            <a:r>
              <a:rPr lang="en-US" altLang="ko-KR" sz="1400" b="0" dirty="0" smtClean="0">
                <a:latin typeface="Arial" panose="020B0604020202020204" pitchFamily="34" charset="0"/>
                <a:ea typeface="Yet R" panose="020B0600000101010101" charset="-127"/>
                <a:cs typeface="Arial" panose="020B0604020202020204" pitchFamily="34" charset="0"/>
              </a:rPr>
              <a:t>table</a:t>
            </a:r>
            <a:endParaRPr lang="en-US" altLang="ko-KR" sz="1400" b="0" dirty="0">
              <a:latin typeface="Arial" panose="020B0604020202020204" pitchFamily="34" charset="0"/>
              <a:ea typeface="Yet R" panose="020B0600000101010101" charset="-127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3918" y="887219"/>
            <a:ext cx="2324100" cy="2667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901314" y="6514713"/>
            <a:ext cx="28166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Demo: Bulk Loading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HBase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Tables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59999" y="2716015"/>
            <a:ext cx="398589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How Do You Query HBase Tables from Hive?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999" y="3331390"/>
            <a:ext cx="5867483" cy="2695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4605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IV </a:t>
            </a:r>
            <a:r>
              <a:rPr lang="en-US" dirty="0" err="1" smtClean="0"/>
              <a:t>Sqoop</a:t>
            </a:r>
            <a:r>
              <a:rPr lang="en-US" dirty="0" smtClean="0"/>
              <a:t>: What is </a:t>
            </a:r>
            <a:r>
              <a:rPr lang="en-US" dirty="0" err="1" smtClean="0"/>
              <a:t>Sqoop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- </a:t>
            </a:r>
            <a:fld id="{5582284B-5FC9-4F04-A21C-87CF94294A74}" type="slidenum">
              <a:rPr lang="en-US" altLang="ko-KR" smtClean="0"/>
              <a:pPr>
                <a:defRPr/>
              </a:pPr>
              <a:t>32</a:t>
            </a:fld>
            <a:r>
              <a:rPr lang="en-US" altLang="ko-KR" smtClean="0"/>
              <a:t> -</a:t>
            </a:r>
            <a:endParaRPr lang="en-US" altLang="ko-KR"/>
          </a:p>
        </p:txBody>
      </p:sp>
      <p:sp>
        <p:nvSpPr>
          <p:cNvPr id="5" name="TextBox 4"/>
          <p:cNvSpPr txBox="1"/>
          <p:nvPr/>
        </p:nvSpPr>
        <p:spPr>
          <a:xfrm>
            <a:off x="360000" y="720000"/>
            <a:ext cx="932222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altLang="ko-KR" sz="1400" b="0" dirty="0" err="1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Sqoop</a:t>
            </a: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 is a database integration service</a:t>
            </a:r>
          </a:p>
          <a:p>
            <a:pPr marL="800100" lvl="1" indent="-342900">
              <a:spcAft>
                <a:spcPts val="600"/>
              </a:spcAft>
              <a:buFont typeface="+mj-lt"/>
              <a:buAutoNum type="alphaLcPeriod"/>
            </a:pP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Built on open source Hadoop technology</a:t>
            </a:r>
          </a:p>
          <a:p>
            <a:pPr marL="800100" lvl="1" indent="-342900">
              <a:spcAft>
                <a:spcPts val="600"/>
              </a:spcAft>
              <a:buFont typeface="+mj-lt"/>
              <a:buAutoNum type="alphaLcPeriod"/>
            </a:pP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Enables bi-directional data transfer between Hadoop clusters and databases via JDBC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3781" y="1807344"/>
            <a:ext cx="4324350" cy="9525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88938" y="2909816"/>
            <a:ext cx="9322220" cy="35240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AutoNum type="arabicPeriod" startAt="2"/>
            </a:pP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Basic syntax</a:t>
            </a:r>
          </a:p>
          <a:p>
            <a:pPr>
              <a:spcAft>
                <a:spcPts val="600"/>
              </a:spcAft>
            </a:pPr>
            <a:r>
              <a:rPr lang="en-US" altLang="ko-KR" sz="1400" b="0" dirty="0">
                <a:solidFill>
                  <a:srgbClr val="3366FF"/>
                </a:solidFill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 </a:t>
            </a:r>
            <a:r>
              <a:rPr lang="en-US" altLang="ko-KR" sz="1400" b="0" dirty="0" smtClean="0">
                <a:solidFill>
                  <a:srgbClr val="3366FF"/>
                </a:solidFill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	</a:t>
            </a:r>
            <a:r>
              <a:rPr lang="en-US" altLang="ko-KR" sz="1400" b="0" dirty="0" err="1" smtClean="0">
                <a:solidFill>
                  <a:srgbClr val="3366FF"/>
                </a:solidFill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sqoop</a:t>
            </a:r>
            <a:r>
              <a:rPr lang="en-US" altLang="ko-KR" sz="1400" b="0" dirty="0" smtClean="0">
                <a:solidFill>
                  <a:srgbClr val="3366FF"/>
                </a:solidFill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 command --arg1, --arg2, …, --</a:t>
            </a:r>
            <a:r>
              <a:rPr lang="en-US" altLang="ko-KR" sz="1400" b="0" dirty="0" err="1" smtClean="0">
                <a:solidFill>
                  <a:srgbClr val="3366FF"/>
                </a:solidFill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argN</a:t>
            </a:r>
            <a:endParaRPr lang="en-US" altLang="ko-KR" sz="1400" b="0" dirty="0" smtClean="0">
              <a:solidFill>
                <a:srgbClr val="3366FF"/>
              </a:solidFill>
              <a:latin typeface="Arial" panose="020B0604020202020204" pitchFamily="34" charset="0"/>
              <a:ea typeface="휴먼옛체" panose="02030504000101010101" pitchFamily="18" charset="-127"/>
              <a:cs typeface="Arial" panose="020B0604020202020204" pitchFamily="34" charset="0"/>
            </a:endParaRPr>
          </a:p>
          <a:p>
            <a:pPr>
              <a:spcAft>
                <a:spcPts val="600"/>
              </a:spcAft>
            </a:pP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3.   </a:t>
            </a:r>
            <a:r>
              <a:rPr lang="en-US" altLang="ko-KR" sz="1400" b="0" dirty="0" err="1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Commnads</a:t>
            </a:r>
            <a:endParaRPr lang="en-US" altLang="ko-KR" sz="1400" b="0" dirty="0" smtClean="0">
              <a:latin typeface="Arial" panose="020B0604020202020204" pitchFamily="34" charset="0"/>
              <a:ea typeface="휴먼옛체" panose="02030504000101010101" pitchFamily="18" charset="-127"/>
              <a:cs typeface="Arial" panose="020B0604020202020204" pitchFamily="34" charset="0"/>
            </a:endParaRPr>
          </a:p>
          <a:p>
            <a:pPr marL="800100" lvl="1" indent="-342900">
              <a:spcAft>
                <a:spcPts val="600"/>
              </a:spcAft>
              <a:buAutoNum type="alphaLcPeriod"/>
            </a:pP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import / export</a:t>
            </a:r>
          </a:p>
          <a:p>
            <a:pPr marL="800100" lvl="1" indent="-342900">
              <a:spcAft>
                <a:spcPts val="600"/>
              </a:spcAft>
              <a:buAutoNum type="alphaLcPeriod"/>
            </a:pP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help</a:t>
            </a:r>
          </a:p>
          <a:p>
            <a:pPr marL="800100" lvl="1" indent="-342900">
              <a:spcAft>
                <a:spcPts val="600"/>
              </a:spcAft>
              <a:buAutoNum type="alphaLcPeriod"/>
            </a:pP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import-all-tables</a:t>
            </a:r>
          </a:p>
          <a:p>
            <a:pPr marL="800100" lvl="1" indent="-342900">
              <a:spcAft>
                <a:spcPts val="600"/>
              </a:spcAft>
              <a:buAutoNum type="alphaLcPeriod"/>
            </a:pP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create-hive-tables</a:t>
            </a:r>
          </a:p>
          <a:p>
            <a:pPr marL="800100" lvl="1" indent="-342900">
              <a:spcAft>
                <a:spcPts val="600"/>
              </a:spcAft>
              <a:buAutoNum type="alphaLcPeriod"/>
            </a:pP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list-databases / list-tables</a:t>
            </a:r>
          </a:p>
          <a:p>
            <a:pPr marL="800100" lvl="1" indent="-342900">
              <a:spcAft>
                <a:spcPts val="600"/>
              </a:spcAft>
              <a:buAutoNum type="alphaLcPeriod"/>
            </a:pPr>
            <a:r>
              <a:rPr lang="en-US" altLang="ko-KR" sz="1400" b="0" dirty="0" err="1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eval</a:t>
            </a:r>
            <a:endParaRPr lang="en-US" altLang="ko-KR" sz="1400" b="0" dirty="0" smtClean="0">
              <a:latin typeface="Arial" panose="020B0604020202020204" pitchFamily="34" charset="0"/>
              <a:ea typeface="휴먼옛체" panose="02030504000101010101" pitchFamily="18" charset="-127"/>
              <a:cs typeface="Arial" panose="020B0604020202020204" pitchFamily="34" charset="0"/>
            </a:endParaRPr>
          </a:p>
          <a:p>
            <a:pPr marL="800100" lvl="1" indent="-342900">
              <a:spcAft>
                <a:spcPts val="600"/>
              </a:spcAft>
              <a:buAutoNum type="alphaLcPeriod"/>
            </a:pPr>
            <a:r>
              <a:rPr lang="en-US" altLang="ko-KR" sz="1400" b="0" dirty="0" err="1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codegen</a:t>
            </a:r>
            <a:endParaRPr lang="en-US" altLang="ko-KR" sz="1400" b="0" dirty="0" smtClean="0">
              <a:latin typeface="Arial" panose="020B0604020202020204" pitchFamily="34" charset="0"/>
              <a:ea typeface="휴먼옛체" panose="02030504000101010101" pitchFamily="18" charset="-127"/>
              <a:cs typeface="Arial" panose="020B0604020202020204" pitchFamily="34" charset="0"/>
            </a:endParaRPr>
          </a:p>
          <a:p>
            <a:pPr marL="800100" lvl="1" indent="-342900">
              <a:spcAft>
                <a:spcPts val="600"/>
              </a:spcAft>
              <a:buAutoNum type="alphaLcPeriod"/>
            </a:pP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version</a:t>
            </a:r>
          </a:p>
          <a:p>
            <a:pPr marL="800100" lvl="1" indent="-342900">
              <a:spcAft>
                <a:spcPts val="600"/>
              </a:spcAft>
              <a:buAutoNum type="alphaLcPeriod"/>
            </a:pPr>
            <a:endParaRPr lang="en-US" altLang="ko-KR" sz="1400" b="0" dirty="0" smtClean="0">
              <a:latin typeface="Arial" panose="020B0604020202020204" pitchFamily="34" charset="0"/>
              <a:ea typeface="휴먼옛체" panose="02030504000101010101" pitchFamily="18" charset="-127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8896" y="3623570"/>
            <a:ext cx="5942262" cy="2669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2850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IV </a:t>
            </a:r>
            <a:r>
              <a:rPr lang="en-US" dirty="0" err="1"/>
              <a:t>Sqoop</a:t>
            </a:r>
            <a:r>
              <a:rPr lang="en-US" dirty="0"/>
              <a:t>: </a:t>
            </a:r>
            <a:r>
              <a:rPr lang="en-US" dirty="0" smtClean="0"/>
              <a:t>How do I run </a:t>
            </a:r>
            <a:r>
              <a:rPr lang="en-US" dirty="0" err="1" smtClean="0"/>
              <a:t>Sqoop</a:t>
            </a:r>
            <a:r>
              <a:rPr lang="en-US" dirty="0" smtClean="0"/>
              <a:t> commands?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- </a:t>
            </a:r>
            <a:fld id="{5582284B-5FC9-4F04-A21C-87CF94294A74}" type="slidenum">
              <a:rPr lang="en-US" altLang="ko-KR" smtClean="0"/>
              <a:pPr>
                <a:defRPr/>
              </a:pPr>
              <a:t>33</a:t>
            </a:fld>
            <a:r>
              <a:rPr lang="en-US" altLang="ko-KR" smtClean="0"/>
              <a:t> -</a:t>
            </a:r>
            <a:endParaRPr lang="en-US" altLang="ko-KR"/>
          </a:p>
        </p:txBody>
      </p:sp>
      <p:sp>
        <p:nvSpPr>
          <p:cNvPr id="7" name="TextBox 6"/>
          <p:cNvSpPr txBox="1"/>
          <p:nvPr/>
        </p:nvSpPr>
        <p:spPr>
          <a:xfrm>
            <a:off x="360000" y="720000"/>
            <a:ext cx="932222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altLang="ko-KR" sz="1400" dirty="0" err="1" smtClean="0">
                <a:solidFill>
                  <a:srgbClr val="3366FF"/>
                </a:solidFill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sqoop</a:t>
            </a:r>
            <a:r>
              <a:rPr lang="en-US" altLang="ko-KR" sz="1400" dirty="0" smtClean="0">
                <a:solidFill>
                  <a:srgbClr val="3366FF"/>
                </a:solidFill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 import</a:t>
            </a:r>
          </a:p>
          <a:p>
            <a:pPr lvl="1">
              <a:spcAft>
                <a:spcPts val="600"/>
              </a:spcAft>
            </a:pPr>
            <a:r>
              <a:rPr lang="en-US" altLang="ko-KR" sz="140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--connect </a:t>
            </a:r>
            <a:r>
              <a:rPr lang="en-US" altLang="ko-KR" sz="1400" dirty="0" err="1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jdbc</a:t>
            </a:r>
            <a:r>
              <a:rPr lang="en-US" altLang="ko-KR" sz="140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-connection-string</a:t>
            </a:r>
          </a:p>
          <a:p>
            <a:pPr lvl="1">
              <a:spcAft>
                <a:spcPts val="600"/>
              </a:spcAft>
            </a:pPr>
            <a:r>
              <a:rPr lang="en-US" altLang="ko-KR" sz="140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--username user-name --password </a:t>
            </a:r>
            <a:r>
              <a:rPr lang="en-US" altLang="ko-KR" sz="1400" dirty="0" err="1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password</a:t>
            </a:r>
            <a:r>
              <a:rPr lang="en-US" altLang="ko-KR" sz="140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 | -P</a:t>
            </a:r>
          </a:p>
          <a:p>
            <a:pPr lvl="1">
              <a:spcAft>
                <a:spcPts val="600"/>
              </a:spcAft>
            </a:pPr>
            <a:r>
              <a:rPr lang="en-US" altLang="ko-KR" sz="140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--table table-name --columns col,…,</a:t>
            </a:r>
            <a:r>
              <a:rPr lang="en-US" altLang="ko-KR" sz="1400" dirty="0" err="1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colN</a:t>
            </a:r>
            <a:r>
              <a:rPr lang="en-US" altLang="ko-KR" sz="140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 | --query ‘SELECT…’</a:t>
            </a:r>
          </a:p>
          <a:p>
            <a:pPr lvl="1">
              <a:spcAft>
                <a:spcPts val="600"/>
              </a:spcAft>
            </a:pPr>
            <a:r>
              <a:rPr lang="en-US" altLang="ko-KR" sz="140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--warehouse-</a:t>
            </a:r>
            <a:r>
              <a:rPr lang="en-US" altLang="ko-KR" sz="1400" dirty="0" err="1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dir</a:t>
            </a:r>
            <a:r>
              <a:rPr lang="en-US" altLang="ko-KR" sz="140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 | --target-</a:t>
            </a:r>
            <a:r>
              <a:rPr lang="en-US" altLang="ko-KR" sz="1400" dirty="0" err="1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dir</a:t>
            </a:r>
            <a:r>
              <a:rPr lang="en-US" altLang="ko-KR" sz="140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 path</a:t>
            </a:r>
          </a:p>
          <a:p>
            <a:pPr lvl="1">
              <a:spcAft>
                <a:spcPts val="600"/>
              </a:spcAft>
            </a:pPr>
            <a:r>
              <a:rPr lang="en-US" altLang="ko-KR" sz="140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--fields-terminated-by char --lines-terminated-by char</a:t>
            </a:r>
          </a:p>
          <a:p>
            <a:pPr lvl="1">
              <a:spcAft>
                <a:spcPts val="600"/>
              </a:spcAft>
            </a:pPr>
            <a:r>
              <a:rPr lang="en-US" altLang="ko-KR" sz="140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--hive-import [--hive-overwrite]</a:t>
            </a:r>
          </a:p>
          <a:p>
            <a:pPr lvl="1">
              <a:spcAft>
                <a:spcPts val="600"/>
              </a:spcAft>
            </a:pPr>
            <a:r>
              <a:rPr lang="en-US" altLang="ko-KR" sz="140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-m | --</a:t>
            </a:r>
            <a:r>
              <a:rPr lang="en-US" altLang="ko-KR" sz="1400" dirty="0" err="1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num</a:t>
            </a:r>
            <a:r>
              <a:rPr lang="en-US" altLang="ko-KR" sz="140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-mappers number-of-mappers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altLang="ko-KR" sz="1400" dirty="0" err="1">
                <a:solidFill>
                  <a:srgbClr val="3366FF"/>
                </a:solidFill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s</a:t>
            </a:r>
            <a:r>
              <a:rPr lang="en-US" altLang="ko-KR" sz="1400" dirty="0" err="1" smtClean="0">
                <a:solidFill>
                  <a:srgbClr val="3366FF"/>
                </a:solidFill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qoop</a:t>
            </a:r>
            <a:r>
              <a:rPr lang="en-US" altLang="ko-KR" sz="1400" dirty="0" smtClean="0">
                <a:solidFill>
                  <a:srgbClr val="3366FF"/>
                </a:solidFill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 export</a:t>
            </a:r>
          </a:p>
          <a:p>
            <a:pPr lvl="1">
              <a:spcAft>
                <a:spcPts val="600"/>
              </a:spcAft>
            </a:pPr>
            <a:r>
              <a:rPr lang="en-US" altLang="ko-KR" sz="140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--connect </a:t>
            </a:r>
            <a:r>
              <a:rPr lang="en-US" altLang="ko-KR" sz="1400" dirty="0" err="1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jdbc</a:t>
            </a:r>
            <a:r>
              <a:rPr lang="en-US" altLang="ko-KR" sz="140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-connection-string</a:t>
            </a:r>
          </a:p>
          <a:p>
            <a:pPr lvl="1">
              <a:spcAft>
                <a:spcPts val="600"/>
              </a:spcAft>
            </a:pPr>
            <a:r>
              <a:rPr lang="en-US" altLang="ko-KR" sz="140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--username user-name --password </a:t>
            </a:r>
            <a:r>
              <a:rPr lang="en-US" altLang="ko-KR" sz="1400" dirty="0" err="1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password</a:t>
            </a:r>
            <a:r>
              <a:rPr lang="en-US" altLang="ko-KR" sz="140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 | -P</a:t>
            </a:r>
          </a:p>
          <a:p>
            <a:pPr lvl="1">
              <a:spcAft>
                <a:spcPts val="600"/>
              </a:spcAft>
            </a:pPr>
            <a:r>
              <a:rPr lang="en-US" altLang="ko-KR" sz="140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--table table-name</a:t>
            </a:r>
          </a:p>
          <a:p>
            <a:pPr lvl="1">
              <a:spcAft>
                <a:spcPts val="600"/>
              </a:spcAft>
            </a:pPr>
            <a:r>
              <a:rPr lang="en-US" altLang="ko-KR" sz="140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--export-</a:t>
            </a:r>
            <a:r>
              <a:rPr lang="en-US" altLang="ko-KR" sz="1400" dirty="0" err="1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dir</a:t>
            </a:r>
            <a:r>
              <a:rPr lang="en-US" altLang="ko-KR" sz="140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 path</a:t>
            </a:r>
          </a:p>
          <a:p>
            <a:pPr lvl="1">
              <a:spcAft>
                <a:spcPts val="600"/>
              </a:spcAft>
            </a:pPr>
            <a:r>
              <a:rPr lang="en-US" altLang="ko-KR" sz="140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--fields-terminated-by char --lines-terminated-by char</a:t>
            </a:r>
          </a:p>
          <a:p>
            <a:pPr lvl="1">
              <a:spcAft>
                <a:spcPts val="600"/>
              </a:spcAft>
            </a:pPr>
            <a:r>
              <a:rPr lang="en-US" altLang="ko-KR" sz="1400" dirty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-</a:t>
            </a:r>
            <a:r>
              <a:rPr lang="en-US" altLang="ko-KR" sz="140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m | --</a:t>
            </a:r>
            <a:r>
              <a:rPr lang="en-US" altLang="ko-KR" sz="1400" dirty="0" err="1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num</a:t>
            </a:r>
            <a:r>
              <a:rPr lang="en-US" altLang="ko-KR" sz="140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-mappers number-of-mappers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859011" y="6514713"/>
            <a:ext cx="28232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3366FF"/>
                </a:solidFill>
              </a:rPr>
              <a:t>Demo</a:t>
            </a:r>
            <a:r>
              <a:rPr lang="en-US" dirty="0" smtClean="0"/>
              <a:t>: Using </a:t>
            </a:r>
            <a:r>
              <a:rPr lang="en-US" dirty="0" err="1" smtClean="0"/>
              <a:t>Sqoop</a:t>
            </a:r>
            <a:r>
              <a:rPr lang="en-US" dirty="0" smtClean="0"/>
              <a:t> from windows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93748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498" y="3858775"/>
            <a:ext cx="5511846" cy="268870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IV: </a:t>
            </a:r>
            <a:r>
              <a:rPr lang="en-US" dirty="0" err="1" smtClean="0"/>
              <a:t>Oozie</a:t>
            </a:r>
            <a:r>
              <a:rPr lang="en-US" dirty="0" smtClean="0"/>
              <a:t> and Mahout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- </a:t>
            </a:r>
            <a:fld id="{5582284B-5FC9-4F04-A21C-87CF94294A74}" type="slidenum">
              <a:rPr lang="en-US" altLang="ko-KR" smtClean="0"/>
              <a:pPr>
                <a:defRPr/>
              </a:pPr>
              <a:t>34</a:t>
            </a:fld>
            <a:r>
              <a:rPr lang="en-US" altLang="ko-KR" smtClean="0"/>
              <a:t> -</a:t>
            </a:r>
            <a:endParaRPr lang="en-US" altLang="ko-KR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938" y="874768"/>
            <a:ext cx="5712604" cy="295606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7036" y="4710978"/>
            <a:ext cx="4208964" cy="2147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30924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ea typeface="Yet R" panose="020B0600000101010101" charset="-127"/>
              </a:rPr>
              <a:t>Q and A</a:t>
            </a:r>
            <a:endParaRPr lang="ko-KR" altLang="en-US" dirty="0">
              <a:ea typeface="Yet R" panose="020B0600000101010101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ea typeface="Yet R" panose="020B0600000101010101" charset="-127"/>
              </a:rPr>
              <a:t>- </a:t>
            </a:r>
            <a:fld id="{5582284B-5FC9-4F04-A21C-87CF94294A74}" type="slidenum">
              <a:rPr lang="en-US" altLang="ko-KR" smtClean="0">
                <a:ea typeface="Yet R" panose="020B0600000101010101" charset="-127"/>
              </a:rPr>
              <a:pPr>
                <a:defRPr/>
              </a:pPr>
              <a:t>35</a:t>
            </a:fld>
            <a:r>
              <a:rPr lang="en-US" altLang="ko-KR">
                <a:ea typeface="Yet R" panose="020B0600000101010101" charset="-127"/>
              </a:rPr>
              <a:t> -</a:t>
            </a:r>
          </a:p>
        </p:txBody>
      </p:sp>
      <p:graphicFrame>
        <p:nvGraphicFramePr>
          <p:cNvPr id="4" name="개체 3"/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638621804"/>
              </p:ext>
            </p:extLst>
          </p:nvPr>
        </p:nvGraphicFramePr>
        <p:xfrm>
          <a:off x="3834397" y="2249859"/>
          <a:ext cx="1660568" cy="24178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93" name="비트맵 이미지" r:id="rId3" imgW="3847619" imgH="5601482" progId="PBrush">
                  <p:embed/>
                </p:oleObj>
              </mc:Choice>
              <mc:Fallback>
                <p:oleObj name="비트맵 이미지" r:id="rId3" imgW="3847619" imgH="5601482" progId="PBrush">
                  <p:embed/>
                  <p:pic>
                    <p:nvPicPr>
                      <p:cNvPr id="0" name="Picture 89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34397" y="2249859"/>
                        <a:ext cx="1660568" cy="241783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298129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eBooks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- </a:t>
            </a:r>
            <a:fld id="{5582284B-5FC9-4F04-A21C-87CF94294A74}" type="slidenum">
              <a:rPr lang="en-US" altLang="ko-KR" smtClean="0"/>
              <a:pPr>
                <a:defRPr/>
              </a:pPr>
              <a:t>3</a:t>
            </a:fld>
            <a:r>
              <a:rPr lang="en-US" altLang="ko-KR" smtClean="0"/>
              <a:t> -</a:t>
            </a:r>
            <a:endParaRPr lang="en-US" altLang="ko-KR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938" y="818754"/>
            <a:ext cx="4399193" cy="534071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88938" y="6306798"/>
            <a:ext cx="380315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latin typeface="Segoe Semibold"/>
                <a:hlinkClick r:id="rId3"/>
              </a:rPr>
              <a:t>http://www.microsoftvirtualacademy.com/ebooks</a:t>
            </a:r>
            <a:r>
              <a:rPr lang="en-US" dirty="0" smtClean="0">
                <a:solidFill>
                  <a:srgbClr val="000000"/>
                </a:solidFill>
                <a:latin typeface="Segoe Semibold"/>
              </a:rPr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31579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2663" y="4293774"/>
            <a:ext cx="4616470" cy="206575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 Introduction to Big Data and HDInsight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- </a:t>
            </a:r>
            <a:fld id="{5582284B-5FC9-4F04-A21C-87CF94294A74}" type="slidenum">
              <a:rPr lang="en-US" altLang="ko-KR" smtClean="0"/>
              <a:pPr>
                <a:defRPr/>
              </a:pPr>
              <a:t>4</a:t>
            </a:fld>
            <a:r>
              <a:rPr lang="en-US" altLang="ko-KR" smtClean="0"/>
              <a:t> -</a:t>
            </a:r>
            <a:endParaRPr lang="en-US" altLang="ko-KR"/>
          </a:p>
        </p:txBody>
      </p:sp>
      <p:sp>
        <p:nvSpPr>
          <p:cNvPr id="4" name="TextBox 3"/>
          <p:cNvSpPr txBox="1"/>
          <p:nvPr/>
        </p:nvSpPr>
        <p:spPr>
          <a:xfrm>
            <a:off x="360000" y="720000"/>
            <a:ext cx="9322220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1400" b="0" dirty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1. What is </a:t>
            </a: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Big Data?</a:t>
            </a:r>
            <a:endParaRPr lang="en-US" altLang="ko-KR" sz="1400" b="0" dirty="0">
              <a:latin typeface="Arial" panose="020B0604020202020204" pitchFamily="34" charset="0"/>
              <a:ea typeface="휴먼옛체" panose="02030504000101010101" pitchFamily="18" charset="-127"/>
              <a:cs typeface="Arial" panose="020B0604020202020204" pitchFamily="34" charset="0"/>
            </a:endParaRPr>
          </a:p>
          <a:p>
            <a:pPr marL="800100" lvl="1" indent="-342900">
              <a:spcAft>
                <a:spcPts val="600"/>
              </a:spcAft>
              <a:buFont typeface="+mj-lt"/>
              <a:buAutoNum type="alphaLcPeriod"/>
            </a:pP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Data that is </a:t>
            </a:r>
            <a:r>
              <a:rPr lang="en-US" altLang="ko-KR" sz="1400" b="0" dirty="0" smtClean="0">
                <a:solidFill>
                  <a:srgbClr val="3366FF"/>
                </a:solidFill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too large or complex for analysis</a:t>
            </a: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 in traditional relational databases.</a:t>
            </a:r>
          </a:p>
          <a:p>
            <a:pPr marL="800100" lvl="1" indent="-342900">
              <a:spcAft>
                <a:spcPts val="600"/>
              </a:spcAft>
              <a:buFont typeface="+mj-lt"/>
              <a:buAutoNum type="alphaLcPeriod"/>
            </a:pP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Typified by the “3 Vs”</a:t>
            </a:r>
          </a:p>
          <a:p>
            <a:pPr marL="1257300" lvl="2" indent="-342900">
              <a:spcAft>
                <a:spcPts val="600"/>
              </a:spcAft>
              <a:buFont typeface="+mj-lt"/>
              <a:buAutoNum type="alphaLcPeriod"/>
            </a:pPr>
            <a:r>
              <a:rPr lang="en-US" altLang="ko-KR" sz="1400" b="0" dirty="0" smtClean="0">
                <a:solidFill>
                  <a:srgbClr val="FF0000"/>
                </a:solidFill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Volume</a:t>
            </a: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: Huge amounts of data to process.</a:t>
            </a:r>
          </a:p>
          <a:p>
            <a:pPr marL="1257300" lvl="2" indent="-342900">
              <a:spcAft>
                <a:spcPts val="600"/>
              </a:spcAft>
              <a:buFont typeface="+mj-lt"/>
              <a:buAutoNum type="alphaLcPeriod"/>
            </a:pPr>
            <a:r>
              <a:rPr lang="en-US" altLang="ko-KR" sz="1400" b="0" dirty="0" smtClean="0">
                <a:solidFill>
                  <a:srgbClr val="FF0000"/>
                </a:solidFill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Variety</a:t>
            </a: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: A mixture of structured and unstructured data.</a:t>
            </a:r>
          </a:p>
          <a:p>
            <a:pPr marL="1257300" lvl="2" indent="-342900">
              <a:spcAft>
                <a:spcPts val="600"/>
              </a:spcAft>
              <a:buFont typeface="+mj-lt"/>
              <a:buAutoNum type="alphaLcPeriod"/>
            </a:pPr>
            <a:r>
              <a:rPr lang="en-US" altLang="ko-KR" sz="1400" b="0" dirty="0" smtClean="0">
                <a:solidFill>
                  <a:srgbClr val="FF0000"/>
                </a:solidFill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Velocity</a:t>
            </a: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: New data generated extremely frequently.</a:t>
            </a:r>
          </a:p>
          <a:p>
            <a:pPr marL="1257300" lvl="2" indent="-342900">
              <a:buFont typeface="+mj-lt"/>
              <a:buAutoNum type="alphaLcPeriod"/>
            </a:pPr>
            <a:endParaRPr lang="en-US" altLang="ko-KR" sz="1600" b="0" dirty="0" smtClean="0">
              <a:latin typeface="Arial" panose="020B0604020202020204" pitchFamily="34" charset="0"/>
              <a:ea typeface="휴먼옛체" panose="02030504000101010101" pitchFamily="18" charset="-127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3504" y="2672326"/>
            <a:ext cx="6693918" cy="140554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42364" y="5188149"/>
            <a:ext cx="17059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Processing Scenario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58038" y="3306877"/>
            <a:ext cx="14654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Examples of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58288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938" y="76200"/>
            <a:ext cx="9149452" cy="517525"/>
          </a:xfrm>
        </p:spPr>
        <p:txBody>
          <a:bodyPr/>
          <a:lstStyle/>
          <a:p>
            <a:r>
              <a:rPr lang="en-US" dirty="0"/>
              <a:t>I Introduction to Big Data and </a:t>
            </a:r>
            <a:r>
              <a:rPr lang="en-US" dirty="0" smtClean="0"/>
              <a:t>HDInsight: What is Hadoop?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- </a:t>
            </a:r>
            <a:fld id="{5582284B-5FC9-4F04-A21C-87CF94294A74}" type="slidenum">
              <a:rPr lang="en-US" altLang="ko-KR" smtClean="0"/>
              <a:pPr>
                <a:defRPr/>
              </a:pPr>
              <a:t>5</a:t>
            </a:fld>
            <a:r>
              <a:rPr lang="en-US" altLang="ko-KR" smtClean="0"/>
              <a:t> -</a:t>
            </a:r>
            <a:endParaRPr lang="en-US" altLang="ko-KR"/>
          </a:p>
        </p:txBody>
      </p:sp>
      <p:sp>
        <p:nvSpPr>
          <p:cNvPr id="4" name="TextBox 3"/>
          <p:cNvSpPr txBox="1"/>
          <p:nvPr/>
        </p:nvSpPr>
        <p:spPr>
          <a:xfrm>
            <a:off x="360000" y="720000"/>
            <a:ext cx="9322220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What </a:t>
            </a:r>
            <a:r>
              <a:rPr lang="en-US" altLang="ko-KR" sz="1400" b="0" dirty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is </a:t>
            </a: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Hadoop?</a:t>
            </a:r>
            <a:endParaRPr lang="en-US" altLang="ko-KR" sz="1400" b="0" dirty="0">
              <a:latin typeface="Arial" panose="020B0604020202020204" pitchFamily="34" charset="0"/>
              <a:ea typeface="휴먼옛체" panose="02030504000101010101" pitchFamily="18" charset="-127"/>
              <a:cs typeface="Arial" panose="020B0604020202020204" pitchFamily="34" charset="0"/>
            </a:endParaRPr>
          </a:p>
          <a:p>
            <a:pPr marL="800100" lvl="1" indent="-342900">
              <a:spcAft>
                <a:spcPts val="600"/>
              </a:spcAft>
              <a:buFont typeface="+mj-lt"/>
              <a:buAutoNum type="alphaLcPeriod"/>
            </a:pP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Open source distributed data processing cluster.</a:t>
            </a:r>
          </a:p>
          <a:p>
            <a:pPr marL="800100" lvl="1" indent="-342900">
              <a:spcAft>
                <a:spcPts val="600"/>
              </a:spcAft>
              <a:buFont typeface="+mj-lt"/>
              <a:buAutoNum type="alphaLcPeriod"/>
            </a:pP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Data processed in Hadoop Distributed File System (HDFS).</a:t>
            </a:r>
          </a:p>
          <a:p>
            <a:pPr marL="800100" lvl="1" indent="-342900">
              <a:spcAft>
                <a:spcPts val="600"/>
              </a:spcAft>
              <a:buFont typeface="+mj-lt"/>
              <a:buAutoNum type="alphaLcPeriod"/>
            </a:pP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Resource Management is performed by YARN.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Related projects</a:t>
            </a:r>
          </a:p>
          <a:p>
            <a:pPr marL="800100" lvl="1" indent="-342900">
              <a:spcAft>
                <a:spcPts val="600"/>
              </a:spcAft>
              <a:buFont typeface="+mj-lt"/>
              <a:buAutoNum type="alphaLcPeriod"/>
            </a:pP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Hive.</a:t>
            </a:r>
          </a:p>
          <a:p>
            <a:pPr marL="800100" lvl="1" indent="-342900">
              <a:spcAft>
                <a:spcPts val="600"/>
              </a:spcAft>
              <a:buFont typeface="+mj-lt"/>
              <a:buAutoNum type="alphaLcPeriod"/>
            </a:pP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Pig.</a:t>
            </a:r>
          </a:p>
          <a:p>
            <a:pPr marL="800100" lvl="1" indent="-342900">
              <a:spcAft>
                <a:spcPts val="600"/>
              </a:spcAft>
              <a:buFont typeface="+mj-lt"/>
              <a:buAutoNum type="alphaLcPeriod"/>
            </a:pP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HBASE</a:t>
            </a:r>
          </a:p>
          <a:p>
            <a:pPr marL="800100" lvl="1" indent="-342900">
              <a:spcAft>
                <a:spcPts val="600"/>
              </a:spcAft>
              <a:buFont typeface="+mj-lt"/>
              <a:buAutoNum type="alphaLcPeriod"/>
            </a:pPr>
            <a:r>
              <a:rPr lang="en-US" altLang="ko-KR" sz="1400" b="0" dirty="0" err="1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Ooozie</a:t>
            </a: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.</a:t>
            </a:r>
          </a:p>
          <a:p>
            <a:pPr marL="800100" lvl="1" indent="-342900">
              <a:spcAft>
                <a:spcPts val="600"/>
              </a:spcAft>
              <a:buFont typeface="+mj-lt"/>
              <a:buAutoNum type="alphaLcPeriod"/>
            </a:pPr>
            <a:r>
              <a:rPr lang="en-US" altLang="ko-KR" sz="1400" b="0" dirty="0" err="1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Sqoop</a:t>
            </a: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.</a:t>
            </a:r>
          </a:p>
          <a:p>
            <a:pPr marL="800100" lvl="1" indent="-342900">
              <a:spcAft>
                <a:spcPts val="600"/>
              </a:spcAft>
              <a:buFont typeface="+mj-lt"/>
              <a:buAutoNum type="alphaLcPeriod"/>
            </a:pP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Others</a:t>
            </a: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.</a:t>
            </a:r>
            <a:endParaRPr lang="en-US" altLang="ko-KR" sz="1400" b="0" dirty="0" smtClean="0">
              <a:latin typeface="Arial" panose="020B0604020202020204" pitchFamily="34" charset="0"/>
              <a:ea typeface="휴먼옛체" panose="02030504000101010101" pitchFamily="18" charset="-127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9319" y="1687471"/>
            <a:ext cx="3256684" cy="2012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3283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 Introduction to Big Data and </a:t>
            </a:r>
            <a:r>
              <a:rPr lang="en-US" dirty="0" smtClean="0"/>
              <a:t>HDInsight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- </a:t>
            </a:r>
            <a:fld id="{5582284B-5FC9-4F04-A21C-87CF94294A74}" type="slidenum">
              <a:rPr lang="en-US" altLang="ko-KR" smtClean="0"/>
              <a:pPr>
                <a:defRPr/>
              </a:pPr>
              <a:t>6</a:t>
            </a:fld>
            <a:r>
              <a:rPr lang="en-US" altLang="ko-KR" smtClean="0"/>
              <a:t> -</a:t>
            </a:r>
            <a:endParaRPr lang="en-US" altLang="ko-KR"/>
          </a:p>
        </p:txBody>
      </p:sp>
      <p:sp>
        <p:nvSpPr>
          <p:cNvPr id="4" name="TextBox 3"/>
          <p:cNvSpPr txBox="1"/>
          <p:nvPr/>
        </p:nvSpPr>
        <p:spPr>
          <a:xfrm>
            <a:off x="360000" y="720000"/>
            <a:ext cx="9322220" cy="1800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What </a:t>
            </a:r>
            <a:r>
              <a:rPr lang="en-US" altLang="ko-KR" sz="1400" b="0" dirty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is </a:t>
            </a: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HDInsight?</a:t>
            </a:r>
            <a:endParaRPr lang="en-US" altLang="ko-KR" sz="1400" b="0" dirty="0">
              <a:latin typeface="Arial" panose="020B0604020202020204" pitchFamily="34" charset="0"/>
              <a:ea typeface="휴먼옛체" panose="02030504000101010101" pitchFamily="18" charset="-127"/>
              <a:cs typeface="Arial" panose="020B0604020202020204" pitchFamily="34" charset="0"/>
            </a:endParaRPr>
          </a:p>
          <a:p>
            <a:pPr marL="800100" lvl="1" indent="-342900">
              <a:spcAft>
                <a:spcPts val="600"/>
              </a:spcAft>
              <a:buFont typeface="+mj-lt"/>
              <a:buAutoNum type="alphaLcPeriod"/>
            </a:pP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Apache Hadoop on Azure</a:t>
            </a:r>
          </a:p>
          <a:p>
            <a:pPr marL="1257300" lvl="2" indent="-34290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Hortonworks HDP on Azure VMs.</a:t>
            </a:r>
          </a:p>
          <a:p>
            <a:pPr marL="800100" lvl="1" indent="-342900">
              <a:spcAft>
                <a:spcPts val="600"/>
              </a:spcAft>
              <a:buFont typeface="+mj-lt"/>
              <a:buAutoNum type="alphaLcPeriod"/>
            </a:pP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Azure Storage or Azure Data Lake provides the HDFS layer.</a:t>
            </a:r>
          </a:p>
          <a:p>
            <a:pPr marL="800100" lvl="1" indent="-342900">
              <a:spcAft>
                <a:spcPts val="600"/>
              </a:spcAft>
              <a:buFont typeface="+mj-lt"/>
              <a:buAutoNum type="alphaLcPeriod"/>
            </a:pPr>
            <a:r>
              <a:rPr lang="en-US" altLang="ko-KR" sz="1400" b="0" dirty="0" smtClean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Azure SQL Database stores metadata.</a:t>
            </a:r>
          </a:p>
          <a:p>
            <a:pPr marL="1257300" lvl="2" indent="-342900">
              <a:buFont typeface="+mj-lt"/>
              <a:buAutoNum type="alphaLcPeriod"/>
            </a:pPr>
            <a:endParaRPr lang="en-US" altLang="ko-KR" sz="1600" b="0" dirty="0" smtClean="0">
              <a:latin typeface="Arial" panose="020B0604020202020204" pitchFamily="34" charset="0"/>
              <a:ea typeface="휴먼옛체" panose="02030504000101010101" pitchFamily="18" charset="-127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0101" y="720000"/>
            <a:ext cx="3084946" cy="310189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115502" y="4044973"/>
            <a:ext cx="320632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3366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Demo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Provisioning an HDInsight Cluster</a:t>
            </a:r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000" y="2790051"/>
            <a:ext cx="4700155" cy="3755015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0155" y="4822049"/>
            <a:ext cx="3460390" cy="1664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7703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 Hadoop MapReduce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- </a:t>
            </a:r>
            <a:fld id="{5582284B-5FC9-4F04-A21C-87CF94294A74}" type="slidenum">
              <a:rPr lang="en-US" altLang="ko-KR" smtClean="0"/>
              <a:pPr>
                <a:defRPr/>
              </a:pPr>
              <a:t>7</a:t>
            </a:fld>
            <a:r>
              <a:rPr lang="en-US" altLang="ko-KR" smtClean="0"/>
              <a:t> -</a:t>
            </a:r>
            <a:endParaRPr lang="en-US" altLang="ko-KR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2757" y="746882"/>
            <a:ext cx="6567314" cy="305833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938" y="3514274"/>
            <a:ext cx="4506112" cy="2812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8447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 </a:t>
            </a:r>
            <a:r>
              <a:rPr lang="en-US" dirty="0" smtClean="0"/>
              <a:t>HDInsight: What client tools can I use?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- </a:t>
            </a:r>
            <a:fld id="{5582284B-5FC9-4F04-A21C-87CF94294A74}" type="slidenum">
              <a:rPr lang="en-US" altLang="ko-KR" smtClean="0"/>
              <a:pPr>
                <a:defRPr/>
              </a:pPr>
              <a:t>8</a:t>
            </a:fld>
            <a:r>
              <a:rPr lang="en-US" altLang="ko-KR" smtClean="0"/>
              <a:t> -</a:t>
            </a:r>
            <a:endParaRPr lang="en-US" altLang="ko-KR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08" y="722676"/>
            <a:ext cx="5492820" cy="453271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2814" y="3686476"/>
            <a:ext cx="4793905" cy="267025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030198" y="6514713"/>
            <a:ext cx="372095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3366FF"/>
                </a:solidFill>
              </a:rPr>
              <a:t>Demo</a:t>
            </a:r>
            <a:r>
              <a:rPr lang="en-US" dirty="0"/>
              <a:t>: Using HDInsight Client Tools in Windows</a:t>
            </a:r>
          </a:p>
        </p:txBody>
      </p:sp>
    </p:spTree>
    <p:extLst>
      <p:ext uri="{BB962C8B-B14F-4D97-AF65-F5344CB8AC3E}">
        <p14:creationId xmlns:p14="http://schemas.microsoft.com/office/powerpoint/2010/main" val="1906537911"/>
      </p:ext>
    </p:extLst>
  </p:cSld>
  <p:clrMapOvr>
    <a:masterClrMapping/>
  </p:clrMapOvr>
</p:sld>
</file>

<file path=ppt/theme/theme1.xml><?xml version="1.0" encoding="utf-8"?>
<a:theme xmlns:a="http://schemas.openxmlformats.org/drawingml/2006/main" name="standard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맑은 고딕"/>
        <a:ea typeface="맑은 고딕"/>
        <a:cs typeface=""/>
      </a:majorFont>
      <a:minorFont>
        <a:latin typeface="맑은 고딕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 sz="1000" b="0" dirty="0" smtClean="0">
            <a:latin typeface="Tahoma" pitchFamily="34" charset="0"/>
            <a:ea typeface="Tahoma" pitchFamily="34" charset="0"/>
            <a:cs typeface="Tahoma" pitchFamily="34" charset="0"/>
          </a:defRPr>
        </a:defPPr>
      </a:lstStyle>
      <a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a:style>
    </a:spDef>
    <a:lnDef>
      <a:spPr bwMode="auto">
        <a:solidFill>
          <a:schemeClr val="bg1"/>
        </a:solidFill>
        <a:ln w="25400" cap="flat" cmpd="dbl" algn="ctr">
          <a:solidFill>
            <a:srgbClr val="3366FF"/>
          </a:solidFill>
          <a:prstDash val="solid"/>
          <a:round/>
          <a:headEnd type="none" w="med" len="med"/>
          <a:tailEnd type="none" w="med" len="med"/>
        </a:ln>
        <a:effectLst>
          <a:outerShdw dist="35921" dir="2700000" algn="ctr" rotWithShape="0">
            <a:schemeClr val="bg2"/>
          </a:outerShdw>
        </a:effectLst>
      </a:spPr>
      <a:bodyPr/>
      <a:lstStyle/>
    </a:lnDef>
  </a:objectDefaults>
  <a:extraClrSchemeLst>
    <a:extraClrScheme>
      <a:clrScheme name="standard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 3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 4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 5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 6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 7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Theme1</Template>
  <TotalTime>92304</TotalTime>
  <Pages>46</Pages>
  <Words>1711</Words>
  <Application>Microsoft Office PowerPoint</Application>
  <PresentationFormat>A4 Paper (210x297 mm)</PresentationFormat>
  <Paragraphs>310</Paragraphs>
  <Slides>36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50" baseType="lpstr">
      <vt:lpstr>Arial Black</vt:lpstr>
      <vt:lpstr>Arial</vt:lpstr>
      <vt:lpstr>Times New Roman</vt:lpstr>
      <vt:lpstr>Yet R</vt:lpstr>
      <vt:lpstr>바탕</vt:lpstr>
      <vt:lpstr>Yet R</vt:lpstr>
      <vt:lpstr>나눔고딕</vt:lpstr>
      <vt:lpstr>굴림</vt:lpstr>
      <vt:lpstr>Segoe Semibold</vt:lpstr>
      <vt:lpstr>맑은 고딕</vt:lpstr>
      <vt:lpstr>나눔고딕 Bold</vt:lpstr>
      <vt:lpstr>Wingdings</vt:lpstr>
      <vt:lpstr>standard</vt:lpstr>
      <vt:lpstr>비트맵 이미지</vt:lpstr>
      <vt:lpstr>Sponsors for Global Azure Bootcamp</vt:lpstr>
      <vt:lpstr>Azure HDInsight</vt:lpstr>
      <vt:lpstr>Contents</vt:lpstr>
      <vt:lpstr>eBooks</vt:lpstr>
      <vt:lpstr>I Introduction to Big Data and HDInsight</vt:lpstr>
      <vt:lpstr>I Introduction to Big Data and HDInsight: What is Hadoop?</vt:lpstr>
      <vt:lpstr>I Introduction to Big Data and HDInsight</vt:lpstr>
      <vt:lpstr>I Hadoop MapReduce</vt:lpstr>
      <vt:lpstr>I HDInsight: What client tools can I use?</vt:lpstr>
      <vt:lpstr>I HDInsight: How do I Run a MapReduce Job</vt:lpstr>
      <vt:lpstr>I Introduction to Big Data and HDInsight: Example</vt:lpstr>
      <vt:lpstr>II Processing Big Data with Hive: What is Hive?</vt:lpstr>
      <vt:lpstr>II Hive: How do I create and load Hive tables?</vt:lpstr>
      <vt:lpstr>II Hive: Hive data types</vt:lpstr>
      <vt:lpstr>II Hive: How do I query Hive Tables?</vt:lpstr>
      <vt:lpstr>II Hive: Partitioning, Skewing, and Clustering Tables</vt:lpstr>
      <vt:lpstr>II Hive Comparing RDBMS and Hive</vt:lpstr>
      <vt:lpstr>III Beyond Hive: What is Pig?</vt:lpstr>
      <vt:lpstr>III Pig: What kinds of things can I do with Pig?</vt:lpstr>
      <vt:lpstr>III Pig: What kinds of things can I do with Pig?</vt:lpstr>
      <vt:lpstr>III Pig: How do I run a Pig script?</vt:lpstr>
      <vt:lpstr>III Pig: What are UDFs?</vt:lpstr>
      <vt:lpstr>III Pig: How do I use a Python UDF in Pig?</vt:lpstr>
      <vt:lpstr>III Pig: How do I use a Python UDF in Hive?</vt:lpstr>
      <vt:lpstr>III Hive and Pig – Complementing each other</vt:lpstr>
      <vt:lpstr>IV HBase: What is Apache HBase?</vt:lpstr>
      <vt:lpstr>IV HBase: How Does HBase Store Data?</vt:lpstr>
      <vt:lpstr>IV HBase: How Do you work with an HBase Table?</vt:lpstr>
      <vt:lpstr>IV HBase: How Do you work with an HBase Table?</vt:lpstr>
      <vt:lpstr>IV HBase: How Do you work with an HBase Table?</vt:lpstr>
      <vt:lpstr>IV HBase: How Do you work with an HBase Table?</vt:lpstr>
      <vt:lpstr>IV HBase: How to use HBase with Hive?</vt:lpstr>
      <vt:lpstr>IV Sqoop: What is Sqoop?</vt:lpstr>
      <vt:lpstr>IV Sqoop: How do I run Sqoop commands?</vt:lpstr>
      <vt:lpstr>IV: Oozie and Mahout</vt:lpstr>
      <vt:lpstr>Q and 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이인규</dc:title>
  <dc:creator>inlee</dc:creator>
  <cp:lastModifiedBy>Ingyu Lee</cp:lastModifiedBy>
  <cp:revision>3944</cp:revision>
  <cp:lastPrinted>2013-11-22T00:32:23Z</cp:lastPrinted>
  <dcterms:created xsi:type="dcterms:W3CDTF">2000-11-25T16:46:52Z</dcterms:created>
  <dcterms:modified xsi:type="dcterms:W3CDTF">2017-04-22T04:31:41Z</dcterms:modified>
</cp:coreProperties>
</file>